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6858000" cy="9144000"/>
  <p:embeddedFontLst>
    <p:embeddedFont>
      <p:font typeface="Corbel" panose="020B0503020204020204" pitchFamily="34" charset="0"/>
      <p:regular r:id="rId48"/>
      <p:bold r:id="rId49"/>
      <p:italic r:id="rId50"/>
      <p:boldItalic r:id="rId51"/>
    </p:embeddedFont>
    <p:embeddedFont>
      <p:font typeface="Georgia" panose="02040502050405020303" pitchFamily="18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i6G7YexzuSKxqCKN1D5GuHaQff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5D5566-C777-481F-801D-AD3FF12C3529}">
  <a:tblStyle styleId="{6E5D5566-C777-481F-801D-AD3FF12C3529}" styleName="Table_0">
    <a:wholeTbl>
      <a:tcTxStyle b="off" i="off">
        <a:font>
          <a:latin typeface="Corbel"/>
          <a:ea typeface="Corbel"/>
          <a:cs typeface="Corbe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d7058696fa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3d7058696f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d6f61fe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d6f61fe24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g3d6f61fe24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870a19f58d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g3870a19f58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870a19f58d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3870a19f58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870a19f58d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3870a19f58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870a19f58d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g3870a19f58d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870a19f58d_0_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g3870a19f58d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d6f61fe245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g3d6f61fe24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d7058696fa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g3d7058696f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870a19f58d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3870a19f58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2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rgbClr val="687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" name="Google Shape;19;p42"/>
          <p:cNvSpPr txBox="1"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2"/>
          <p:cNvSpPr txBox="1"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1" name="Google Shape;21;p42"/>
          <p:cNvPicPr preferRelativeResize="0"/>
          <p:nvPr/>
        </p:nvPicPr>
        <p:blipFill rotWithShape="1">
          <a:blip r:embed="rId2">
            <a:alphaModFix/>
          </a:blip>
          <a:srcRect t="24677" b="18386"/>
          <a:stretch/>
        </p:blipFill>
        <p:spPr>
          <a:xfrm rot="5400000">
            <a:off x="-1205541" y="3262943"/>
            <a:ext cx="3886199" cy="1475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826412" y="2970118"/>
            <a:ext cx="3886200" cy="206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2"/>
          <p:cNvPicPr preferRelativeResize="0"/>
          <p:nvPr/>
        </p:nvPicPr>
        <p:blipFill rotWithShape="1">
          <a:blip r:embed="rId4">
            <a:alphaModFix/>
          </a:blip>
          <a:srcRect l="14233" t="16200" r="38732" b="-948"/>
          <a:stretch/>
        </p:blipFill>
        <p:spPr>
          <a:xfrm>
            <a:off x="8909623" y="2057401"/>
            <a:ext cx="3282377" cy="3942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1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34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1"/>
          <p:cNvSpPr txBox="1">
            <a:spLocks noGrp="1"/>
          </p:cNvSpPr>
          <p:nvPr>
            <p:ph type="body" idx="1"/>
          </p:nvPr>
        </p:nvSpPr>
        <p:spPr>
          <a:xfrm rot="5400000">
            <a:off x="3785660" y="-809632"/>
            <a:ext cx="4620682" cy="93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51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51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1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2"/>
          <p:cNvSpPr txBox="1">
            <a:spLocks noGrp="1"/>
          </p:cNvSpPr>
          <p:nvPr>
            <p:ph type="title"/>
          </p:nvPr>
        </p:nvSpPr>
        <p:spPr>
          <a:xfrm rot="5400000">
            <a:off x="6760369" y="2155032"/>
            <a:ext cx="598646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34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2"/>
          <p:cNvSpPr txBox="1">
            <a:spLocks noGrp="1"/>
          </p:cNvSpPr>
          <p:nvPr>
            <p:ph type="body" idx="1"/>
          </p:nvPr>
        </p:nvSpPr>
        <p:spPr>
          <a:xfrm rot="5400000">
            <a:off x="1712119" y="-683419"/>
            <a:ext cx="5986463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52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52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2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3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34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3"/>
          <p:cNvSpPr txBox="1"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3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43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4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rgbClr val="687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2" name="Google Shape;32;p44"/>
          <p:cNvSpPr txBox="1"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Georgia"/>
              <a:buNone/>
              <a:defRPr sz="6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4"/>
          <p:cNvSpPr txBox="1"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4" name="Google Shape;34;p44"/>
          <p:cNvPicPr preferRelativeResize="0"/>
          <p:nvPr/>
        </p:nvPicPr>
        <p:blipFill rotWithShape="1">
          <a:blip r:embed="rId2">
            <a:alphaModFix/>
          </a:blip>
          <a:srcRect l="43953" r="7526"/>
          <a:stretch/>
        </p:blipFill>
        <p:spPr>
          <a:xfrm>
            <a:off x="0" y="2059142"/>
            <a:ext cx="1490472" cy="3897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4"/>
          <p:cNvPicPr preferRelativeResize="0"/>
          <p:nvPr/>
        </p:nvPicPr>
        <p:blipFill rotWithShape="1">
          <a:blip r:embed="rId3">
            <a:alphaModFix/>
          </a:blip>
          <a:srcRect l="12156" r="25266"/>
          <a:stretch/>
        </p:blipFill>
        <p:spPr>
          <a:xfrm>
            <a:off x="8909622" y="2059143"/>
            <a:ext cx="3282378" cy="388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5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34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5"/>
          <p:cNvSpPr txBox="1"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45"/>
          <p:cNvSpPr txBox="1">
            <a:spLocks noGrp="1"/>
          </p:cNvSpPr>
          <p:nvPr>
            <p:ph type="body" idx="2"/>
          </p:nvPr>
        </p:nvSpPr>
        <p:spPr>
          <a:xfrm>
            <a:off x="1409699" y="2434147"/>
            <a:ext cx="4608576" cy="381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45"/>
          <p:cNvSpPr txBox="1">
            <a:spLocks noGrp="1"/>
          </p:cNvSpPr>
          <p:nvPr>
            <p:ph type="body" idx="3"/>
          </p:nvPr>
        </p:nvSpPr>
        <p:spPr>
          <a:xfrm>
            <a:off x="6172200" y="1554480"/>
            <a:ext cx="46101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45"/>
          <p:cNvSpPr txBox="1">
            <a:spLocks noGrp="1"/>
          </p:cNvSpPr>
          <p:nvPr>
            <p:ph type="body" idx="4"/>
          </p:nvPr>
        </p:nvSpPr>
        <p:spPr>
          <a:xfrm>
            <a:off x="6172200" y="2434147"/>
            <a:ext cx="4610100" cy="381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6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34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7"/>
          <p:cNvSpPr txBox="1"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3200"/>
              <a:buFont typeface="Georgia"/>
              <a:buNone/>
              <a:defRPr sz="3200"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7"/>
          <p:cNvSpPr txBox="1">
            <a:spLocks noGrp="1"/>
          </p:cNvSpPr>
          <p:nvPr>
            <p:ph type="body" idx="1"/>
          </p:nvPr>
        </p:nvSpPr>
        <p:spPr>
          <a:xfrm>
            <a:off x="1409699" y="915923"/>
            <a:ext cx="5216979" cy="506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" name="Google Shape;53;p47"/>
          <p:cNvSpPr txBox="1">
            <a:spLocks noGrp="1"/>
          </p:cNvSpPr>
          <p:nvPr>
            <p:ph type="body" idx="2"/>
          </p:nvPr>
        </p:nvSpPr>
        <p:spPr>
          <a:xfrm>
            <a:off x="6682434" y="3502152"/>
            <a:ext cx="4155622" cy="2479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" name="Google Shape;54;p47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47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8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34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8"/>
          <p:cNvSpPr txBox="1">
            <a:spLocks noGrp="1"/>
          </p:cNvSpPr>
          <p:nvPr>
            <p:ph type="body" idx="1"/>
          </p:nvPr>
        </p:nvSpPr>
        <p:spPr>
          <a:xfrm>
            <a:off x="1409700" y="1556281"/>
            <a:ext cx="4610099" cy="4620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0" name="Google Shape;60;p48"/>
          <p:cNvSpPr txBox="1">
            <a:spLocks noGrp="1"/>
          </p:cNvSpPr>
          <p:nvPr>
            <p:ph type="body" idx="2"/>
          </p:nvPr>
        </p:nvSpPr>
        <p:spPr>
          <a:xfrm>
            <a:off x="6172200" y="1556281"/>
            <a:ext cx="4609775" cy="4620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1" name="Google Shape;61;p48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48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9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49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9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0"/>
          <p:cNvSpPr txBox="1"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3200"/>
              <a:buFont typeface="Georgia"/>
              <a:buNone/>
              <a:defRPr sz="3200"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0" descr="An empty placeholder to add an image. Click on the placeholder and select the image that you wish to add"/>
          <p:cNvSpPr>
            <a:spLocks noGrp="1"/>
          </p:cNvSpPr>
          <p:nvPr>
            <p:ph type="pic" idx="2"/>
          </p:nvPr>
        </p:nvSpPr>
        <p:spPr>
          <a:xfrm>
            <a:off x="0" y="915923"/>
            <a:ext cx="6626677" cy="5065776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50"/>
          <p:cNvSpPr txBox="1">
            <a:spLocks noGrp="1"/>
          </p:cNvSpPr>
          <p:nvPr>
            <p:ph type="body" idx="1"/>
          </p:nvPr>
        </p:nvSpPr>
        <p:spPr>
          <a:xfrm>
            <a:off x="6682435" y="3502152"/>
            <a:ext cx="4155622" cy="2479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50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" name="Google Shape;73;p50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0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/>
          <p:nvPr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rgbClr val="F4FFCB"/>
              </a:gs>
              <a:gs pos="100000">
                <a:srgbClr val="F4FFCB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" name="Google Shape;11;p41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rgbClr val="E8FF87"/>
              </a:gs>
              <a:gs pos="100000">
                <a:srgbClr val="E8FF87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687F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" name="Google Shape;12;p41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3400"/>
              <a:buFont typeface="Georgia"/>
              <a:buNone/>
              <a:defRPr sz="3400" b="0" i="0" u="none" strike="noStrike" cap="none">
                <a:solidFill>
                  <a:srgbClr val="687F0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41"/>
          <p:cNvSpPr txBox="1"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" name="Google Shape;14;p41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41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6" name="Google Shape;16;p41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4555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LTBBOOSTERS@GMAIL.COM" TargetMode="External"/><Relationship Id="rId7" Type="http://schemas.openxmlformats.org/officeDocument/2006/relationships/hyperlink" Target="mailto:secretary@lincolntrojanband.co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treasurer@lincolntrojanband.com" TargetMode="External"/><Relationship Id="rId5" Type="http://schemas.openxmlformats.org/officeDocument/2006/relationships/hyperlink" Target="mailto:vicepresident@lincolntrojanband.com" TargetMode="External"/><Relationship Id="rId4" Type="http://schemas.openxmlformats.org/officeDocument/2006/relationships/hyperlink" Target="mailto:president@lincolntrojanband.com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onschools.net/volunteer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colntrojanband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lincolntrojanband.co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hannah.haugen@leonschools.net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boosterhub-production.nyc3.cdn.digitaloceanspaces.com/public/teams/997/Tutorials/JwDiuVp0hD1o8HeoehAiSOJINDRxcFYgPeY89Pud.pdf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colntrojanband.com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hyperlink" Target="https://app.boosterhub.com/file-manager-public/997/Sponsorships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hannah.haugen@leonschools.ne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 txBox="1"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Georgia"/>
              <a:buNone/>
            </a:pPr>
            <a:r>
              <a:rPr lang="en-US"/>
              <a:t>LINCOLN TROJAN BAND FAMILY GUIDE</a:t>
            </a:r>
            <a:endParaRPr/>
          </a:p>
        </p:txBody>
      </p:sp>
      <p:sp>
        <p:nvSpPr>
          <p:cNvPr id="93" name="Google Shape;93;p1"/>
          <p:cNvSpPr txBox="1"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/>
              <a:t>2026-2027</a:t>
            </a:r>
            <a:endParaRPr/>
          </a:p>
        </p:txBody>
      </p:sp>
      <p:pic>
        <p:nvPicPr>
          <p:cNvPr id="94" name="Google Shape;94;p1" descr="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354" y="0"/>
            <a:ext cx="4763165" cy="340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8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4000"/>
              <a:buFont typeface="Georgia"/>
              <a:buNone/>
            </a:pPr>
            <a:r>
              <a:rPr lang="en-US" sz="4500"/>
              <a:t>26-27 BOOSTER BOARD</a:t>
            </a:r>
            <a:endParaRPr sz="4500"/>
          </a:p>
        </p:txBody>
      </p:sp>
      <p:sp>
        <p:nvSpPr>
          <p:cNvPr id="238" name="Google Shape;238;p8"/>
          <p:cNvSpPr txBox="1">
            <a:spLocks noGrp="1"/>
          </p:cNvSpPr>
          <p:nvPr>
            <p:ph type="body" idx="1"/>
          </p:nvPr>
        </p:nvSpPr>
        <p:spPr>
          <a:xfrm>
            <a:off x="1410025" y="1566001"/>
            <a:ext cx="9372000" cy="18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/>
              <a:t>26-27 President:  </a:t>
            </a:r>
            <a:r>
              <a:rPr lang="en-US" sz="2500" b="1">
                <a:solidFill>
                  <a:srgbClr val="990000"/>
                </a:solidFill>
              </a:rPr>
              <a:t>Hayley Scott</a:t>
            </a:r>
            <a:endParaRPr sz="2500" b="1">
              <a:solidFill>
                <a:srgbClr val="9900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2500" b="1"/>
              <a:t>26-27 Vice President:  </a:t>
            </a:r>
            <a:r>
              <a:rPr lang="en-US" sz="2500" b="1">
                <a:solidFill>
                  <a:srgbClr val="990000"/>
                </a:solidFill>
              </a:rPr>
              <a:t>David Thayer</a:t>
            </a:r>
            <a:endParaRPr sz="2500" b="1"/>
          </a:p>
          <a:p>
            <a:pPr marL="0" lvl="0" indent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2500" b="1"/>
              <a:t>26-27 Treasurer:  </a:t>
            </a:r>
            <a:r>
              <a:rPr lang="en-US" sz="2500" b="1">
                <a:solidFill>
                  <a:srgbClr val="990000"/>
                </a:solidFill>
              </a:rPr>
              <a:t>Patricia Atchley</a:t>
            </a:r>
            <a:endParaRPr sz="2500" b="1"/>
          </a:p>
          <a:p>
            <a:pPr marL="0" lvl="0" indent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2500" b="1"/>
              <a:t>26-27 Secretary:  </a:t>
            </a:r>
            <a:r>
              <a:rPr lang="en-US" sz="2500" b="1">
                <a:solidFill>
                  <a:srgbClr val="990000"/>
                </a:solidFill>
              </a:rPr>
              <a:t>Casey Fisher</a:t>
            </a:r>
            <a:endParaRPr sz="2500" b="1"/>
          </a:p>
        </p:txBody>
      </p:sp>
      <p:sp>
        <p:nvSpPr>
          <p:cNvPr id="239" name="Google Shape;239;p8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41" name="Google Shape;241;p8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  <p:sp>
        <p:nvSpPr>
          <p:cNvPr id="242" name="Google Shape;242;p8"/>
          <p:cNvSpPr txBox="1">
            <a:spLocks noGrp="1"/>
          </p:cNvSpPr>
          <p:nvPr>
            <p:ph type="title"/>
          </p:nvPr>
        </p:nvSpPr>
        <p:spPr>
          <a:xfrm>
            <a:off x="363600" y="3693138"/>
            <a:ext cx="116925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4000"/>
              <a:buFont typeface="Georgia"/>
              <a:buNone/>
            </a:pPr>
            <a:r>
              <a:rPr lang="en-US" sz="3300" b="1">
                <a:solidFill>
                  <a:srgbClr val="990000"/>
                </a:solidFill>
              </a:rPr>
              <a:t>NEW BOARD CONTACT INFO</a:t>
            </a:r>
            <a:endParaRPr sz="4000">
              <a:solidFill>
                <a:srgbClr val="980000"/>
              </a:solidFill>
            </a:endParaRPr>
          </a:p>
        </p:txBody>
      </p:sp>
      <p:sp>
        <p:nvSpPr>
          <p:cNvPr id="243" name="Google Shape;243;p8"/>
          <p:cNvSpPr txBox="1">
            <a:spLocks noGrp="1"/>
          </p:cNvSpPr>
          <p:nvPr>
            <p:ph type="body" idx="1"/>
          </p:nvPr>
        </p:nvSpPr>
        <p:spPr>
          <a:xfrm>
            <a:off x="363600" y="4542575"/>
            <a:ext cx="11428800" cy="18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>
                <a:solidFill>
                  <a:schemeClr val="hlink"/>
                </a:solidFill>
                <a:hlinkClick r:id="rId3"/>
              </a:rPr>
              <a:t>LTBBOOSTERS@GMAIL.COM</a:t>
            </a:r>
            <a:r>
              <a:rPr lang="en-US" b="1"/>
              <a:t> IS BEING RETIRED. USE THESE NEW EMAILS STARTING JUNE 1!</a:t>
            </a:r>
            <a:endParaRPr b="1"/>
          </a:p>
          <a:p>
            <a:pPr marL="210312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President: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president@lincolntrojanband.com</a:t>
            </a:r>
            <a:r>
              <a:rPr lang="en-US"/>
              <a:t>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/>
              <a:t>Vice President: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vicepresident@lincolntrojanband.com</a:t>
            </a:r>
            <a:r>
              <a:rPr lang="en-US"/>
              <a:t>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/>
              <a:t>Treasurer: </a:t>
            </a:r>
            <a:r>
              <a:rPr lang="en-US" u="sng">
                <a:solidFill>
                  <a:schemeClr val="hlink"/>
                </a:solidFill>
                <a:hlinkClick r:id="rId6"/>
              </a:rPr>
              <a:t>treasurer@lincolntrojanband.com</a:t>
            </a:r>
            <a:r>
              <a:rPr lang="en-US"/>
              <a:t>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/>
              <a:t>Secretary: </a:t>
            </a:r>
            <a:r>
              <a:rPr lang="en-US" u="sng">
                <a:solidFill>
                  <a:schemeClr val="hlink"/>
                </a:solidFill>
                <a:hlinkClick r:id="rId7"/>
              </a:rPr>
              <a:t>secretary@lincolntrojanband.com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d7058696fa_0_1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2000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4000"/>
              <a:buFont typeface="Georgia"/>
              <a:buNone/>
            </a:pPr>
            <a:r>
              <a:rPr lang="en-US" sz="4500"/>
              <a:t>26-27 COORDINATORS</a:t>
            </a:r>
            <a:endParaRPr sz="4500"/>
          </a:p>
        </p:txBody>
      </p:sp>
      <p:sp>
        <p:nvSpPr>
          <p:cNvPr id="249" name="Google Shape;249;g3d7058696fa_0_1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250" name="Google Shape;250;g3d7058696fa_0_1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3d7058696fa_0_1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3d7058696fa_0_1"/>
          <p:cNvSpPr txBox="1"/>
          <p:nvPr/>
        </p:nvSpPr>
        <p:spPr>
          <a:xfrm>
            <a:off x="1410000" y="1459575"/>
            <a:ext cx="93720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0000" lnSpcReduction="2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eorgia"/>
              <a:buNone/>
            </a:pPr>
            <a:r>
              <a:rPr lang="en-US" sz="34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Our Coordinators would love your help. </a:t>
            </a:r>
            <a:endParaRPr sz="34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eorgia"/>
              <a:buNone/>
            </a:pPr>
            <a:r>
              <a:rPr lang="en-US" sz="34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There’s always too much for 1 person to do! </a:t>
            </a:r>
            <a:endParaRPr sz="34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eorgia"/>
              <a:buNone/>
            </a:pPr>
            <a:r>
              <a:rPr lang="en-US" sz="34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Please reach out if you are interested in helping in any capacity.</a:t>
            </a:r>
            <a:endParaRPr sz="34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3" name="Google Shape;253;g3d7058696fa_0_1"/>
          <p:cNvSpPr/>
          <p:nvPr/>
        </p:nvSpPr>
        <p:spPr>
          <a:xfrm>
            <a:off x="2198300" y="2843051"/>
            <a:ext cx="1963200" cy="432000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3d7058696fa_0_1"/>
          <p:cNvSpPr txBox="1"/>
          <p:nvPr/>
        </p:nvSpPr>
        <p:spPr>
          <a:xfrm>
            <a:off x="2198300" y="2843051"/>
            <a:ext cx="1963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75" tIns="60950" rIns="106675" bIns="60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Georgia"/>
              <a:buNone/>
            </a:pPr>
            <a:r>
              <a:rPr lang="en-US" sz="15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Fundraising</a:t>
            </a:r>
            <a:endParaRPr/>
          </a:p>
        </p:txBody>
      </p:sp>
      <p:sp>
        <p:nvSpPr>
          <p:cNvPr id="255" name="Google Shape;255;g3d7058696fa_0_1"/>
          <p:cNvSpPr/>
          <p:nvPr/>
        </p:nvSpPr>
        <p:spPr>
          <a:xfrm>
            <a:off x="2198300" y="3275051"/>
            <a:ext cx="1963200" cy="2681700"/>
          </a:xfrm>
          <a:prstGeom prst="rect">
            <a:avLst/>
          </a:prstGeom>
          <a:solidFill>
            <a:srgbClr val="D6D0CC">
              <a:alpha val="89800"/>
            </a:srgbClr>
          </a:solidFill>
          <a:ln w="12700" cap="flat" cmpd="sng">
            <a:solidFill>
              <a:srgbClr val="D6D0CC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3d7058696fa_0_1"/>
          <p:cNvSpPr txBox="1"/>
          <p:nvPr/>
        </p:nvSpPr>
        <p:spPr>
          <a:xfrm>
            <a:off x="2198300" y="3275051"/>
            <a:ext cx="1963200" cy="26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00" tIns="80000" rIns="106675" bIns="120000" anchor="t" anchorCtr="0">
            <a:noAutofit/>
          </a:bodyPr>
          <a:lstStyle/>
          <a:p>
            <a:pPr marL="114300" marR="0" lvl="1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Facilitates monthly fundraisers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Publicizes fundraisers (flyers, forms, etc.)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Coordinates pickup/distribution of items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Reports profits to student accounts</a:t>
            </a:r>
            <a:endParaRPr/>
          </a:p>
        </p:txBody>
      </p:sp>
      <p:sp>
        <p:nvSpPr>
          <p:cNvPr id="257" name="Google Shape;257;g3d7058696fa_0_1"/>
          <p:cNvSpPr/>
          <p:nvPr/>
        </p:nvSpPr>
        <p:spPr>
          <a:xfrm>
            <a:off x="4167368" y="2843051"/>
            <a:ext cx="1963200" cy="432000"/>
          </a:xfrm>
          <a:prstGeom prst="rect">
            <a:avLst/>
          </a:prstGeom>
          <a:solidFill>
            <a:srgbClr val="D18313"/>
          </a:solidFill>
          <a:ln w="12700" cap="flat" cmpd="sng">
            <a:solidFill>
              <a:srgbClr val="D183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3d7058696fa_0_1"/>
          <p:cNvSpPr txBox="1"/>
          <p:nvPr/>
        </p:nvSpPr>
        <p:spPr>
          <a:xfrm>
            <a:off x="4167368" y="2843051"/>
            <a:ext cx="1963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75" tIns="60950" rIns="106675" bIns="60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Georgia"/>
              <a:buNone/>
            </a:pPr>
            <a:r>
              <a:rPr lang="en-US" sz="15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Sponsorships</a:t>
            </a:r>
            <a:endParaRPr/>
          </a:p>
        </p:txBody>
      </p:sp>
      <p:sp>
        <p:nvSpPr>
          <p:cNvPr id="259" name="Google Shape;259;g3d7058696fa_0_1"/>
          <p:cNvSpPr/>
          <p:nvPr/>
        </p:nvSpPr>
        <p:spPr>
          <a:xfrm>
            <a:off x="4167368" y="3275051"/>
            <a:ext cx="1963200" cy="2681700"/>
          </a:xfrm>
          <a:prstGeom prst="rect">
            <a:avLst/>
          </a:prstGeom>
          <a:solidFill>
            <a:srgbClr val="EBD8CA">
              <a:alpha val="89800"/>
            </a:srgbClr>
          </a:solidFill>
          <a:ln w="12700" cap="flat" cmpd="sng">
            <a:solidFill>
              <a:srgbClr val="EBD8CA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3d7058696fa_0_1"/>
          <p:cNvSpPr txBox="1"/>
          <p:nvPr/>
        </p:nvSpPr>
        <p:spPr>
          <a:xfrm>
            <a:off x="4167368" y="3275051"/>
            <a:ext cx="1963200" cy="26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00" tIns="80000" rIns="106675" bIns="120000" anchor="t" anchorCtr="0">
            <a:noAutofit/>
          </a:bodyPr>
          <a:lstStyle/>
          <a:p>
            <a:pPr marL="114300" marR="0" lvl="1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Provides sponsorship docs and forms each year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Orders and hangs signage &amp; coordinates website advertising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Communicates with sponsors and families</a:t>
            </a:r>
            <a:endParaRPr/>
          </a:p>
          <a:p>
            <a:pPr marL="114300" marR="0" lvl="1" indent="-1905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None/>
            </a:pPr>
            <a:endParaRPr sz="15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1" name="Google Shape;261;g3d7058696fa_0_1"/>
          <p:cNvSpPr/>
          <p:nvPr/>
        </p:nvSpPr>
        <p:spPr>
          <a:xfrm>
            <a:off x="6126468" y="2843051"/>
            <a:ext cx="1963200" cy="432000"/>
          </a:xfrm>
          <a:prstGeom prst="rect">
            <a:avLst/>
          </a:prstGeom>
          <a:solidFill>
            <a:srgbClr val="77B3EF"/>
          </a:solidFill>
          <a:ln w="12700" cap="flat" cmpd="sng">
            <a:solidFill>
              <a:srgbClr val="77B3E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3d7058696fa_0_1"/>
          <p:cNvSpPr txBox="1"/>
          <p:nvPr/>
        </p:nvSpPr>
        <p:spPr>
          <a:xfrm>
            <a:off x="6126468" y="2843051"/>
            <a:ext cx="1963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75" tIns="60950" rIns="106675" bIns="60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Georgia"/>
              <a:buNone/>
            </a:pPr>
            <a:r>
              <a:rPr lang="en-US" sz="15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FSU Volunteering</a:t>
            </a:r>
            <a:endParaRPr/>
          </a:p>
        </p:txBody>
      </p:sp>
      <p:sp>
        <p:nvSpPr>
          <p:cNvPr id="263" name="Google Shape;263;g3d7058696fa_0_1"/>
          <p:cNvSpPr/>
          <p:nvPr/>
        </p:nvSpPr>
        <p:spPr>
          <a:xfrm>
            <a:off x="6126468" y="3275051"/>
            <a:ext cx="1963200" cy="2681700"/>
          </a:xfrm>
          <a:prstGeom prst="rect">
            <a:avLst/>
          </a:prstGeom>
          <a:solidFill>
            <a:srgbClr val="D5E5F9">
              <a:alpha val="89800"/>
            </a:srgbClr>
          </a:solidFill>
          <a:ln w="12700" cap="flat" cmpd="sng">
            <a:solidFill>
              <a:srgbClr val="D5E5F9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3d7058696fa_0_1"/>
          <p:cNvSpPr txBox="1"/>
          <p:nvPr/>
        </p:nvSpPr>
        <p:spPr>
          <a:xfrm>
            <a:off x="6126468" y="3275051"/>
            <a:ext cx="1963200" cy="26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00" tIns="80000" rIns="106675" bIns="120000" anchor="t" anchorCtr="0">
            <a:noAutofit/>
          </a:bodyPr>
          <a:lstStyle/>
          <a:p>
            <a:pPr marL="114300" marR="0" lvl="1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Coordinates all aspects of volunteering for FSU games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Communicates with Volunteers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Tracks and reports volunteer hours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Liaise with FSU Sports Shop</a:t>
            </a:r>
            <a:endParaRPr/>
          </a:p>
        </p:txBody>
      </p:sp>
      <p:sp>
        <p:nvSpPr>
          <p:cNvPr id="265" name="Google Shape;265;g3d7058696fa_0_1"/>
          <p:cNvSpPr/>
          <p:nvPr/>
        </p:nvSpPr>
        <p:spPr>
          <a:xfrm>
            <a:off x="8095536" y="2843051"/>
            <a:ext cx="1963200" cy="432000"/>
          </a:xfrm>
          <a:prstGeom prst="rect">
            <a:avLst/>
          </a:prstGeom>
          <a:solidFill>
            <a:srgbClr val="CDC70C"/>
          </a:solidFill>
          <a:ln w="12700" cap="flat" cmpd="sng">
            <a:solidFill>
              <a:srgbClr val="CDC7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3d7058696fa_0_1"/>
          <p:cNvSpPr txBox="1"/>
          <p:nvPr/>
        </p:nvSpPr>
        <p:spPr>
          <a:xfrm>
            <a:off x="8095536" y="2843051"/>
            <a:ext cx="1963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75" tIns="60950" rIns="106675" bIns="60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Georgia"/>
              <a:buNone/>
            </a:pPr>
            <a:r>
              <a:rPr lang="en-US" sz="15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Color Guard Reps</a:t>
            </a:r>
            <a:endParaRPr/>
          </a:p>
        </p:txBody>
      </p:sp>
      <p:sp>
        <p:nvSpPr>
          <p:cNvPr id="267" name="Google Shape;267;g3d7058696fa_0_1"/>
          <p:cNvSpPr/>
          <p:nvPr/>
        </p:nvSpPr>
        <p:spPr>
          <a:xfrm>
            <a:off x="8095536" y="3275051"/>
            <a:ext cx="1963200" cy="2681700"/>
          </a:xfrm>
          <a:prstGeom prst="rect">
            <a:avLst/>
          </a:prstGeom>
          <a:solidFill>
            <a:srgbClr val="EBE9CA">
              <a:alpha val="89800"/>
            </a:srgbClr>
          </a:solidFill>
          <a:ln w="12700" cap="flat" cmpd="sng">
            <a:solidFill>
              <a:srgbClr val="EBE9CA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3d7058696fa_0_1"/>
          <p:cNvSpPr txBox="1"/>
          <p:nvPr/>
        </p:nvSpPr>
        <p:spPr>
          <a:xfrm>
            <a:off x="8095536" y="3275051"/>
            <a:ext cx="1963200" cy="26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00" tIns="80000" rIns="106675" bIns="120000" anchor="t" anchorCtr="0">
            <a:noAutofit/>
          </a:bodyPr>
          <a:lstStyle/>
          <a:p>
            <a:pPr marL="114300" marR="0" lvl="1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Works with director to plan events, trips, etc.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Secures hotels, vans, etc.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Works with treasurer for reimbursements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Assists guard instructors as needed</a:t>
            </a:r>
            <a:endParaRPr/>
          </a:p>
        </p:txBody>
      </p:sp>
      <p:sp>
        <p:nvSpPr>
          <p:cNvPr id="269" name="Google Shape;269;g3d7058696fa_0_1"/>
          <p:cNvSpPr/>
          <p:nvPr/>
        </p:nvSpPr>
        <p:spPr>
          <a:xfrm>
            <a:off x="229232" y="2843051"/>
            <a:ext cx="1963200" cy="432000"/>
          </a:xfrm>
          <a:prstGeom prst="rect">
            <a:avLst/>
          </a:prstGeom>
          <a:solidFill>
            <a:srgbClr val="276CB2"/>
          </a:solidFill>
          <a:ln w="12700" cap="flat" cmpd="sng">
            <a:solidFill>
              <a:srgbClr val="276CB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g3d7058696fa_0_1"/>
          <p:cNvSpPr/>
          <p:nvPr/>
        </p:nvSpPr>
        <p:spPr>
          <a:xfrm>
            <a:off x="229232" y="3275051"/>
            <a:ext cx="1963200" cy="2681700"/>
          </a:xfrm>
          <a:prstGeom prst="rect">
            <a:avLst/>
          </a:prstGeom>
          <a:solidFill>
            <a:srgbClr val="CBD3E2">
              <a:alpha val="89800"/>
            </a:srgbClr>
          </a:solidFill>
          <a:ln w="12700" cap="flat" cmpd="sng">
            <a:solidFill>
              <a:srgbClr val="CBD3E2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3d7058696fa_0_1"/>
          <p:cNvSpPr txBox="1"/>
          <p:nvPr/>
        </p:nvSpPr>
        <p:spPr>
          <a:xfrm>
            <a:off x="239232" y="2843051"/>
            <a:ext cx="1963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75" tIns="60950" rIns="106675" bIns="60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Georgia"/>
              <a:buNone/>
            </a:pPr>
            <a:r>
              <a:rPr lang="en-US" sz="15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Outreach</a:t>
            </a:r>
            <a:endParaRPr/>
          </a:p>
        </p:txBody>
      </p:sp>
      <p:sp>
        <p:nvSpPr>
          <p:cNvPr id="272" name="Google Shape;272;g3d7058696fa_0_1"/>
          <p:cNvSpPr txBox="1"/>
          <p:nvPr/>
        </p:nvSpPr>
        <p:spPr>
          <a:xfrm>
            <a:off x="229232" y="3275051"/>
            <a:ext cx="1963200" cy="26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00" tIns="80000" rIns="106675" bIns="120000" anchor="t" anchorCtr="0">
            <a:noAutofit/>
          </a:bodyPr>
          <a:lstStyle/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Regularly posts on Facebook and Instagram</a:t>
            </a:r>
            <a:endParaRPr sz="1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Maintains band calendar</a:t>
            </a:r>
            <a:endParaRPr sz="1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Maintains band website</a:t>
            </a:r>
            <a:endParaRPr sz="1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3" name="Google Shape;273;g3d7058696fa_0_1"/>
          <p:cNvSpPr/>
          <p:nvPr/>
        </p:nvSpPr>
        <p:spPr>
          <a:xfrm>
            <a:off x="10054650" y="2843051"/>
            <a:ext cx="1963200" cy="432000"/>
          </a:xfrm>
          <a:prstGeom prst="rect">
            <a:avLst/>
          </a:prstGeom>
          <a:solidFill>
            <a:srgbClr val="687F00"/>
          </a:solidFill>
          <a:ln w="12700" cap="flat" cmpd="sng">
            <a:solidFill>
              <a:srgbClr val="687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3d7058696fa_0_1"/>
          <p:cNvSpPr txBox="1"/>
          <p:nvPr/>
        </p:nvSpPr>
        <p:spPr>
          <a:xfrm>
            <a:off x="10064575" y="2843039"/>
            <a:ext cx="1963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75" tIns="60950" rIns="106675" bIns="60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Georgia"/>
              <a:buNone/>
            </a:pPr>
            <a:r>
              <a:rPr lang="en-US" sz="15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Volunteer Coord.</a:t>
            </a:r>
            <a:endParaRPr/>
          </a:p>
        </p:txBody>
      </p:sp>
      <p:sp>
        <p:nvSpPr>
          <p:cNvPr id="275" name="Google Shape;275;g3d7058696fa_0_1"/>
          <p:cNvSpPr/>
          <p:nvPr/>
        </p:nvSpPr>
        <p:spPr>
          <a:xfrm>
            <a:off x="10054650" y="3275051"/>
            <a:ext cx="1963200" cy="2681700"/>
          </a:xfrm>
          <a:prstGeom prst="rect">
            <a:avLst/>
          </a:prstGeom>
          <a:solidFill>
            <a:srgbClr val="CED8B9"/>
          </a:solidFill>
          <a:ln w="12700" cap="flat" cmpd="sng">
            <a:solidFill>
              <a:srgbClr val="EBE9CA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3d7058696fa_0_1"/>
          <p:cNvSpPr txBox="1"/>
          <p:nvPr/>
        </p:nvSpPr>
        <p:spPr>
          <a:xfrm>
            <a:off x="10054650" y="3275051"/>
            <a:ext cx="1963200" cy="26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00" tIns="80000" rIns="106675" bIns="120000" anchor="t" anchorCtr="0">
            <a:noAutofit/>
          </a:bodyPr>
          <a:lstStyle/>
          <a:p>
            <a:pPr marL="114300" marR="0" lvl="1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Creates volunteer signups &amp; ensures we have enough coverage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Reports volunteer hours to LHS 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Ensures volunteers &amp; chaperones are approved by the district</a:t>
            </a:r>
            <a:endParaRPr/>
          </a:p>
        </p:txBody>
      </p:sp>
      <p:sp>
        <p:nvSpPr>
          <p:cNvPr id="277" name="Google Shape;277;g3d7058696fa_0_1"/>
          <p:cNvSpPr txBox="1"/>
          <p:nvPr/>
        </p:nvSpPr>
        <p:spPr>
          <a:xfrm>
            <a:off x="239224" y="5956750"/>
            <a:ext cx="19632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775" tIns="65000" rIns="113775" bIns="6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300" b="1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rPr>
              <a:t>26-27 Coord:</a:t>
            </a:r>
            <a:endParaRPr sz="1300" b="1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300" b="1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rPr>
              <a:t>Danielle Morales</a:t>
            </a:r>
            <a:endParaRPr sz="1300" b="1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8" name="Google Shape;278;g3d7058696fa_0_1"/>
          <p:cNvSpPr txBox="1"/>
          <p:nvPr/>
        </p:nvSpPr>
        <p:spPr>
          <a:xfrm>
            <a:off x="2204174" y="5956750"/>
            <a:ext cx="19632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775" tIns="65000" rIns="113775" bIns="6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300" b="1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rPr>
              <a:t>26-27 Coord:</a:t>
            </a:r>
            <a:endParaRPr sz="1300" b="1">
              <a:solidFill>
                <a:schemeClr val="accent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300" b="1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rPr>
              <a:t>Teena B &amp; Lisa R</a:t>
            </a:r>
            <a:endParaRPr sz="1300" b="1">
              <a:solidFill>
                <a:schemeClr val="accent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9" name="Google Shape;279;g3d7058696fa_0_1"/>
          <p:cNvSpPr txBox="1"/>
          <p:nvPr/>
        </p:nvSpPr>
        <p:spPr>
          <a:xfrm>
            <a:off x="4167374" y="5956750"/>
            <a:ext cx="19632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775" tIns="65000" rIns="113775" bIns="6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300" b="1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26-27 Coord:</a:t>
            </a:r>
            <a:endParaRPr sz="1300" b="1">
              <a:solidFill>
                <a:schemeClr val="accent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300" b="1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Carrie Fraser</a:t>
            </a:r>
            <a:endParaRPr sz="1300" b="1">
              <a:solidFill>
                <a:schemeClr val="accent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0" name="Google Shape;280;g3d7058696fa_0_1"/>
          <p:cNvSpPr txBox="1"/>
          <p:nvPr/>
        </p:nvSpPr>
        <p:spPr>
          <a:xfrm>
            <a:off x="6129411" y="5956750"/>
            <a:ext cx="19632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775" tIns="65000" rIns="113775" bIns="6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300" b="1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rPr>
              <a:t>26-27 Coord:</a:t>
            </a:r>
            <a:endParaRPr sz="1300" b="1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300" b="1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rPr>
              <a:t>Stacy Ball</a:t>
            </a:r>
            <a:endParaRPr sz="1300" b="1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1" name="Google Shape;281;g3d7058696fa_0_1"/>
          <p:cNvSpPr txBox="1"/>
          <p:nvPr/>
        </p:nvSpPr>
        <p:spPr>
          <a:xfrm>
            <a:off x="8095524" y="5956750"/>
            <a:ext cx="19632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775" tIns="65000" rIns="113775" bIns="6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300" b="1">
                <a:solidFill>
                  <a:srgbClr val="BF9000"/>
                </a:solidFill>
                <a:latin typeface="Georgia"/>
                <a:ea typeface="Georgia"/>
                <a:cs typeface="Georgia"/>
                <a:sym typeface="Georgia"/>
              </a:rPr>
              <a:t>26-27 Coord:</a:t>
            </a:r>
            <a:endParaRPr sz="1300" b="1">
              <a:solidFill>
                <a:srgbClr val="BF9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300" b="1">
                <a:solidFill>
                  <a:srgbClr val="BF9000"/>
                </a:solidFill>
                <a:latin typeface="Georgia"/>
                <a:ea typeface="Georgia"/>
                <a:cs typeface="Georgia"/>
                <a:sym typeface="Georgia"/>
              </a:rPr>
              <a:t>Kaity L &amp; Kim C</a:t>
            </a:r>
            <a:endParaRPr sz="1300" b="1">
              <a:solidFill>
                <a:srgbClr val="BF9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2" name="Google Shape;282;g3d7058696fa_0_1"/>
          <p:cNvSpPr txBox="1"/>
          <p:nvPr/>
        </p:nvSpPr>
        <p:spPr>
          <a:xfrm>
            <a:off x="10061661" y="5956750"/>
            <a:ext cx="19632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775" tIns="65000" rIns="113775" bIns="6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300" b="1">
                <a:solidFill>
                  <a:srgbClr val="687F00"/>
                </a:solidFill>
                <a:latin typeface="Georgia"/>
                <a:ea typeface="Georgia"/>
                <a:cs typeface="Georgia"/>
                <a:sym typeface="Georgia"/>
              </a:rPr>
              <a:t>26-27 Coord:</a:t>
            </a:r>
            <a:endParaRPr sz="1300" b="1">
              <a:solidFill>
                <a:srgbClr val="687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300" b="1">
                <a:solidFill>
                  <a:srgbClr val="687F00"/>
                </a:solidFill>
                <a:latin typeface="Georgia"/>
                <a:ea typeface="Georgia"/>
                <a:cs typeface="Georgia"/>
                <a:sym typeface="Georgia"/>
              </a:rPr>
              <a:t>vacant</a:t>
            </a:r>
            <a:endParaRPr sz="1300" b="1">
              <a:solidFill>
                <a:srgbClr val="687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0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ct val="100000"/>
              <a:buFont typeface="Georgia"/>
              <a:buNone/>
            </a:pPr>
            <a:r>
              <a:rPr lang="en-US" sz="5000"/>
              <a:t>VOLUNTEER OPPORTUNITIES</a:t>
            </a:r>
            <a:endParaRPr/>
          </a:p>
        </p:txBody>
      </p:sp>
      <p:sp>
        <p:nvSpPr>
          <p:cNvPr id="288" name="Google Shape;288;p10"/>
          <p:cNvSpPr txBox="1">
            <a:spLocks noGrp="1"/>
          </p:cNvSpPr>
          <p:nvPr>
            <p:ph type="body" idx="1"/>
          </p:nvPr>
        </p:nvSpPr>
        <p:spPr>
          <a:xfrm>
            <a:off x="323968" y="1459653"/>
            <a:ext cx="11356197" cy="4620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2600" b="1"/>
              <a:t>Even if you are not on the booster board or leading a committee, we need your help!!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70C0"/>
              </a:buClr>
              <a:buSzPts val="2600"/>
              <a:buNone/>
            </a:pPr>
            <a:r>
              <a:rPr lang="en-US" sz="2600" b="1">
                <a:solidFill>
                  <a:srgbClr val="0070C0"/>
                </a:solidFill>
              </a:rPr>
              <a:t>We ask for you to volunteer for a minimum of 3 events – we have so many to choose from!! Sign up to volunteer on CutTime</a:t>
            </a:r>
            <a:endParaRPr sz="2600" b="1">
              <a:solidFill>
                <a:srgbClr val="0070C0"/>
              </a:solidFill>
            </a:endParaRPr>
          </a:p>
        </p:txBody>
      </p:sp>
      <p:sp>
        <p:nvSpPr>
          <p:cNvPr id="289" name="Google Shape;289;p10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91" name="Google Shape;291;p10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  <p:grpSp>
        <p:nvGrpSpPr>
          <p:cNvPr id="292" name="Google Shape;292;p10"/>
          <p:cNvGrpSpPr/>
          <p:nvPr/>
        </p:nvGrpSpPr>
        <p:grpSpPr>
          <a:xfrm>
            <a:off x="522377" y="3286665"/>
            <a:ext cx="10959381" cy="3210303"/>
            <a:chOff x="0" y="0"/>
            <a:chExt cx="10959381" cy="3210303"/>
          </a:xfrm>
        </p:grpSpPr>
        <p:sp>
          <p:nvSpPr>
            <p:cNvPr id="293" name="Google Shape;293;p10"/>
            <p:cNvSpPr/>
            <p:nvPr/>
          </p:nvSpPr>
          <p:spPr>
            <a:xfrm>
              <a:off x="0" y="0"/>
              <a:ext cx="10959381" cy="1444636"/>
            </a:xfrm>
            <a:prstGeom prst="roundRect">
              <a:avLst>
                <a:gd name="adj" fmla="val 10000"/>
              </a:avLst>
            </a:prstGeom>
            <a:solidFill>
              <a:srgbClr val="DAE2CA">
                <a:alpha val="89803"/>
              </a:srgbClr>
            </a:solidFill>
            <a:ln w="12700" cap="flat" cmpd="sng">
              <a:solidFill>
                <a:srgbClr val="DAE2C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331799" y="192618"/>
              <a:ext cx="2394367" cy="1059400"/>
            </a:xfrm>
            <a:prstGeom prst="roundRect">
              <a:avLst>
                <a:gd name="adj" fmla="val 10000"/>
              </a:avLst>
            </a:prstGeom>
            <a:blipFill rotWithShape="1">
              <a:blip r:embed="rId3">
                <a:alphaModFix/>
              </a:blip>
              <a:stretch>
                <a:fillRect t="-34999" b="-34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0"/>
            <p:cNvSpPr/>
            <p:nvPr/>
          </p:nvSpPr>
          <p:spPr>
            <a:xfrm rot="10800000">
              <a:off x="331799" y="1444636"/>
              <a:ext cx="2394367" cy="1765667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0"/>
            <p:cNvSpPr txBox="1"/>
            <p:nvPr/>
          </p:nvSpPr>
          <p:spPr>
            <a:xfrm>
              <a:off x="386099" y="1444636"/>
              <a:ext cx="2285767" cy="17113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Georgia"/>
                <a:buNone/>
              </a:pPr>
              <a:r>
                <a:rPr lang="en-US" sz="2000" b="1">
                  <a:solidFill>
                    <a:schemeClr val="dk2"/>
                  </a:solidFill>
                  <a:latin typeface="Georgia"/>
                  <a:ea typeface="Georgia"/>
                  <a:cs typeface="Georgia"/>
                  <a:sym typeface="Georgia"/>
                </a:rPr>
                <a:t>Marching Rehearsals</a:t>
              </a:r>
              <a:br>
                <a:rPr lang="en-US" sz="20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</a:br>
              <a:br>
                <a:rPr lang="en-US" sz="20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</a:br>
              <a:r>
                <a:rPr lang="en-US" sz="20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Tues and Thurs</a:t>
              </a:r>
              <a:br>
                <a:rPr lang="en-US" sz="20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</a:br>
              <a:r>
                <a:rPr lang="en-US" sz="20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5:30-8pm</a:t>
              </a:r>
              <a:endParaRPr/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2965604" y="192618"/>
              <a:ext cx="2394367" cy="1059400"/>
            </a:xfrm>
            <a:prstGeom prst="roundRect">
              <a:avLst>
                <a:gd name="adj" fmla="val 10000"/>
              </a:avLst>
            </a:prstGeom>
            <a:blipFill rotWithShape="1">
              <a:blip r:embed="rId4">
                <a:alphaModFix/>
              </a:blip>
              <a:stretch>
                <a:fillRect t="-100994" b="-100994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0"/>
            <p:cNvSpPr/>
            <p:nvPr/>
          </p:nvSpPr>
          <p:spPr>
            <a:xfrm rot="10800000">
              <a:off x="2965604" y="1444636"/>
              <a:ext cx="2394367" cy="1765667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0"/>
            <p:cNvSpPr txBox="1"/>
            <p:nvPr/>
          </p:nvSpPr>
          <p:spPr>
            <a:xfrm>
              <a:off x="3019904" y="1444636"/>
              <a:ext cx="2285767" cy="17113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Georgia"/>
                <a:buNone/>
              </a:pPr>
              <a:r>
                <a:rPr lang="en-US" sz="2000" b="1">
                  <a:solidFill>
                    <a:schemeClr val="dk2"/>
                  </a:solidFill>
                  <a:latin typeface="Georgia"/>
                  <a:ea typeface="Georgia"/>
                  <a:cs typeface="Georgia"/>
                  <a:sym typeface="Georgia"/>
                </a:rPr>
                <a:t>Football Games</a:t>
              </a:r>
              <a:br>
                <a:rPr lang="en-US" sz="20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</a:br>
              <a:br>
                <a:rPr lang="en-US" sz="20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</a:br>
              <a:r>
                <a:rPr lang="en-US" sz="20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Most Fridays</a:t>
              </a:r>
              <a:br>
                <a:rPr lang="en-US" sz="20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</a:br>
              <a:r>
                <a:rPr lang="en-US" sz="20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Aug-Oct</a:t>
              </a:r>
              <a:endParaRPr/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5599408" y="192618"/>
              <a:ext cx="2394367" cy="1059400"/>
            </a:xfrm>
            <a:prstGeom prst="roundRect">
              <a:avLst>
                <a:gd name="adj" fmla="val 10000"/>
              </a:avLst>
            </a:prstGeom>
            <a:solidFill>
              <a:srgbClr val="CED8B9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0"/>
            <p:cNvSpPr/>
            <p:nvPr/>
          </p:nvSpPr>
          <p:spPr>
            <a:xfrm rot="10800000">
              <a:off x="5599408" y="1444636"/>
              <a:ext cx="2394367" cy="1765667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0"/>
            <p:cNvSpPr txBox="1"/>
            <p:nvPr/>
          </p:nvSpPr>
          <p:spPr>
            <a:xfrm>
              <a:off x="5653708" y="1444636"/>
              <a:ext cx="2285767" cy="17113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Georgia"/>
                <a:buNone/>
              </a:pPr>
              <a:r>
                <a:rPr lang="en-US" sz="2000" b="1">
                  <a:solidFill>
                    <a:schemeClr val="dk2"/>
                  </a:solidFill>
                  <a:latin typeface="Georgia"/>
                  <a:ea typeface="Georgia"/>
                  <a:cs typeface="Georgia"/>
                  <a:sym typeface="Georgia"/>
                </a:rPr>
                <a:t>FSU Games</a:t>
              </a:r>
              <a:br>
                <a:rPr lang="en-US" sz="20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</a:br>
              <a:br>
                <a:rPr lang="en-US" sz="20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</a:br>
              <a:r>
                <a:rPr lang="en-US" sz="20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Home Games</a:t>
              </a:r>
              <a:br>
                <a:rPr lang="en-US" sz="20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</a:br>
              <a:r>
                <a:rPr lang="en-US" sz="20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MERCH!</a:t>
              </a:r>
              <a:br>
                <a:rPr lang="en-US" sz="20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</a:br>
              <a:r>
                <a:rPr lang="en-US" sz="20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Not food</a:t>
              </a:r>
              <a:endParaRPr/>
            </a:p>
          </p:txBody>
        </p:sp>
        <p:sp>
          <p:nvSpPr>
            <p:cNvPr id="303" name="Google Shape;303;p10"/>
            <p:cNvSpPr/>
            <p:nvPr/>
          </p:nvSpPr>
          <p:spPr>
            <a:xfrm>
              <a:off x="8233213" y="192618"/>
              <a:ext cx="2394367" cy="1059400"/>
            </a:xfrm>
            <a:prstGeom prst="roundRect">
              <a:avLst>
                <a:gd name="adj" fmla="val 10000"/>
              </a:avLst>
            </a:prstGeom>
            <a:blipFill rotWithShape="1">
              <a:blip r:embed="rId5">
                <a:alphaModFix/>
              </a:blip>
              <a:stretch>
                <a:fillRect t="-13999" b="-13999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0"/>
            <p:cNvSpPr/>
            <p:nvPr/>
          </p:nvSpPr>
          <p:spPr>
            <a:xfrm rot="10800000">
              <a:off x="8233213" y="1444636"/>
              <a:ext cx="2394367" cy="1765667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0"/>
            <p:cNvSpPr txBox="1"/>
            <p:nvPr/>
          </p:nvSpPr>
          <p:spPr>
            <a:xfrm>
              <a:off x="8287513" y="1444636"/>
              <a:ext cx="2285767" cy="17113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Georgia"/>
                <a:buNone/>
              </a:pPr>
              <a:r>
                <a:rPr lang="en-US" sz="2000" b="1">
                  <a:solidFill>
                    <a:schemeClr val="dk2"/>
                  </a:solidFill>
                  <a:latin typeface="Georgia"/>
                  <a:ea typeface="Georgia"/>
                  <a:cs typeface="Georgia"/>
                  <a:sym typeface="Georgia"/>
                </a:rPr>
                <a:t>Other Band Events</a:t>
              </a:r>
              <a:br>
                <a:rPr lang="en-US" sz="20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</a:br>
              <a:r>
                <a:rPr lang="en-US" sz="20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Rehearse-A-Thon</a:t>
              </a:r>
              <a:br>
                <a:rPr lang="en-US" sz="20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</a:br>
              <a:r>
                <a:rPr lang="en-US" sz="20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Competition</a:t>
              </a:r>
              <a:br>
                <a:rPr lang="en-US" sz="20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</a:br>
              <a:r>
                <a:rPr lang="en-US" sz="20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MPA, Parades</a:t>
              </a:r>
              <a:endParaRPr/>
            </a:p>
          </p:txBody>
        </p:sp>
      </p:grpSp>
      <p:pic>
        <p:nvPicPr>
          <p:cNvPr id="306" name="Google Shape;306;p10" title="image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5968" y="3477589"/>
            <a:ext cx="2406725" cy="107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d6f61fe245_0_0"/>
          <p:cNvSpPr txBox="1">
            <a:spLocks noGrp="1"/>
          </p:cNvSpPr>
          <p:nvPr>
            <p:ph type="title"/>
          </p:nvPr>
        </p:nvSpPr>
        <p:spPr>
          <a:xfrm>
            <a:off x="1039425" y="276075"/>
            <a:ext cx="10233300" cy="118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/>
              <a:t>VOLUNTEERS AND CHAPERONES</a:t>
            </a:r>
            <a:endParaRPr sz="4500"/>
          </a:p>
        </p:txBody>
      </p:sp>
      <p:sp>
        <p:nvSpPr>
          <p:cNvPr id="313" name="Google Shape;313;g3d6f61fe245_0_0"/>
          <p:cNvSpPr txBox="1">
            <a:spLocks noGrp="1"/>
          </p:cNvSpPr>
          <p:nvPr>
            <p:ph type="body" idx="1"/>
          </p:nvPr>
        </p:nvSpPr>
        <p:spPr>
          <a:xfrm>
            <a:off x="1409699" y="1554480"/>
            <a:ext cx="4608600" cy="823800"/>
          </a:xfrm>
          <a:prstGeom prst="rect">
            <a:avLst/>
          </a:prstGeom>
          <a:solidFill>
            <a:srgbClr val="276CB2"/>
          </a:solidFill>
          <a:ln w="12700" cap="flat" cmpd="sng">
            <a:solidFill>
              <a:srgbClr val="276CB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Volunteers</a:t>
            </a:r>
            <a:endParaRPr sz="3000" b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3d6f61fe245_0_0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0" cy="228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315" name="Google Shape;315;g3d6f61fe245_0_0"/>
          <p:cNvSpPr txBox="1">
            <a:spLocks noGrp="1"/>
          </p:cNvSpPr>
          <p:nvPr>
            <p:ph type="body" idx="2"/>
          </p:nvPr>
        </p:nvSpPr>
        <p:spPr>
          <a:xfrm>
            <a:off x="1409699" y="2434147"/>
            <a:ext cx="4608600" cy="381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7465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SzPts val="2300"/>
              <a:buChar char="•"/>
            </a:pPr>
            <a:r>
              <a:rPr lang="en-US" sz="2300"/>
              <a:t>Interact with students under the supervision of the band director. </a:t>
            </a:r>
            <a:endParaRPr sz="2300"/>
          </a:p>
          <a:p>
            <a:pPr marL="457200" marR="0" lvl="0" indent="-374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2300"/>
              <a:t>Must fill out a </a:t>
            </a:r>
            <a:r>
              <a:rPr lang="en-US" sz="2300" u="sng">
                <a:hlinkClick r:id="rId3"/>
              </a:rPr>
              <a:t>Leon County Schools volunteer application</a:t>
            </a:r>
            <a:r>
              <a:rPr lang="en-US" sz="2300"/>
              <a:t> each year</a:t>
            </a:r>
            <a:endParaRPr sz="2300"/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300"/>
              <a:t>Cost = FREE</a:t>
            </a:r>
            <a:r>
              <a:rPr lang="en-US" sz="2800">
                <a:solidFill>
                  <a:schemeClr val="dk2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endParaRPr sz="2800"/>
          </a:p>
        </p:txBody>
      </p:sp>
      <p:sp>
        <p:nvSpPr>
          <p:cNvPr id="316" name="Google Shape;316;g3d6f61fe245_0_0"/>
          <p:cNvSpPr txBox="1">
            <a:spLocks noGrp="1"/>
          </p:cNvSpPr>
          <p:nvPr>
            <p:ph type="body" idx="3"/>
          </p:nvPr>
        </p:nvSpPr>
        <p:spPr>
          <a:xfrm>
            <a:off x="6172200" y="1554480"/>
            <a:ext cx="4610100" cy="823800"/>
          </a:xfrm>
          <a:prstGeom prst="rect">
            <a:avLst/>
          </a:prstGeom>
          <a:solidFill>
            <a:srgbClr val="687F00"/>
          </a:solidFill>
          <a:ln w="12700" cap="flat" cmpd="sng">
            <a:solidFill>
              <a:srgbClr val="687F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Chaperones</a:t>
            </a:r>
            <a:endParaRPr/>
          </a:p>
        </p:txBody>
      </p:sp>
      <p:sp>
        <p:nvSpPr>
          <p:cNvPr id="317" name="Google Shape;317;g3d6f61fe245_0_0"/>
          <p:cNvSpPr txBox="1">
            <a:spLocks noGrp="1"/>
          </p:cNvSpPr>
          <p:nvPr>
            <p:ph type="body" idx="4"/>
          </p:nvPr>
        </p:nvSpPr>
        <p:spPr>
          <a:xfrm>
            <a:off x="6172200" y="2434147"/>
            <a:ext cx="4610100" cy="381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74650" algn="l" rtl="0">
              <a:spcBef>
                <a:spcPts val="225"/>
              </a:spcBef>
              <a:spcAft>
                <a:spcPts val="0"/>
              </a:spcAft>
              <a:buSzPts val="2300"/>
              <a:buChar char="•"/>
            </a:pPr>
            <a:r>
              <a:rPr lang="en-US" sz="2300"/>
              <a:t>MAY interact with students in an unsupervised environment. 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-US" sz="2300"/>
              <a:t>Must fill out a </a:t>
            </a:r>
            <a:r>
              <a:rPr lang="en-US" sz="2300" u="sng"/>
              <a:t>Leon County Schools volunteer application</a:t>
            </a:r>
            <a:r>
              <a:rPr lang="en-US" sz="2300"/>
              <a:t> each year </a:t>
            </a:r>
            <a:r>
              <a:rPr lang="en-US" sz="2300" i="1"/>
              <a:t>(check the Field Trip Chaperone Checkbox) </a:t>
            </a:r>
            <a:r>
              <a:rPr lang="en-US" sz="2300" b="1"/>
              <a:t>AND </a:t>
            </a:r>
            <a:endParaRPr sz="2300" b="1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300"/>
              <a:buChar char="•"/>
            </a:pPr>
            <a:r>
              <a:rPr lang="en-US" sz="2300" b="1">
                <a:solidFill>
                  <a:srgbClr val="990000"/>
                </a:solidFill>
              </a:rPr>
              <a:t>Must pass a Level 2 background check AND </a:t>
            </a:r>
            <a:endParaRPr sz="2300" b="1">
              <a:solidFill>
                <a:srgbClr val="990000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300"/>
              <a:buChar char="•"/>
            </a:pPr>
            <a:r>
              <a:rPr lang="en-US" sz="2300" b="1">
                <a:solidFill>
                  <a:srgbClr val="990000"/>
                </a:solidFill>
              </a:rPr>
              <a:t>Must get fingerprinted </a:t>
            </a:r>
            <a:r>
              <a:rPr lang="en-US" sz="1800" b="1" i="1">
                <a:solidFill>
                  <a:srgbClr val="990000"/>
                </a:solidFill>
              </a:rPr>
              <a:t>WITH Leon County Schools</a:t>
            </a:r>
            <a:endParaRPr sz="1800" b="1" i="1">
              <a:solidFill>
                <a:srgbClr val="990000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300"/>
              <a:buChar char="•"/>
            </a:pPr>
            <a:r>
              <a:rPr lang="en-US" sz="2300" b="1">
                <a:solidFill>
                  <a:srgbClr val="990000"/>
                </a:solidFill>
              </a:rPr>
              <a:t>Cost = $61 </a:t>
            </a:r>
            <a:r>
              <a:rPr lang="en-US" sz="1800" b="1" i="1">
                <a:solidFill>
                  <a:srgbClr val="990000"/>
                </a:solidFill>
              </a:rPr>
              <a:t>(good for 5 yrs)</a:t>
            </a:r>
            <a:endParaRPr sz="1700" b="1" i="1">
              <a:solidFill>
                <a:srgbClr val="990000"/>
              </a:solidFill>
            </a:endParaRPr>
          </a:p>
        </p:txBody>
      </p:sp>
      <p:sp>
        <p:nvSpPr>
          <p:cNvPr id="318" name="Google Shape;318;g3d6f61fe245_0_0"/>
          <p:cNvSpPr txBox="1"/>
          <p:nvPr/>
        </p:nvSpPr>
        <p:spPr>
          <a:xfrm>
            <a:off x="1409700" y="4972075"/>
            <a:ext cx="4558800" cy="9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eorgia"/>
              <a:buNone/>
            </a:pPr>
            <a:r>
              <a:rPr lang="en-US" sz="2000" b="1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Can volunteer for all positions </a:t>
            </a:r>
            <a:r>
              <a:rPr lang="en-US" sz="2000" b="1" u="sng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EXCEPT</a:t>
            </a:r>
            <a:r>
              <a:rPr lang="en-US" sz="2000" b="1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 Riding the Bus</a:t>
            </a:r>
            <a:endParaRPr/>
          </a:p>
        </p:txBody>
      </p:sp>
      <p:sp>
        <p:nvSpPr>
          <p:cNvPr id="319" name="Google Shape;319;g3d6f61fe245_0_0"/>
          <p:cNvSpPr txBox="1"/>
          <p:nvPr/>
        </p:nvSpPr>
        <p:spPr>
          <a:xfrm>
            <a:off x="6197850" y="5829300"/>
            <a:ext cx="45588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eorgia"/>
              <a:buNone/>
            </a:pPr>
            <a:r>
              <a:rPr lang="en-US" sz="2000" b="1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Can volunteer for all positions </a:t>
            </a:r>
            <a:r>
              <a:rPr lang="en-US" sz="2000" b="1" u="sng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INCLUDING</a:t>
            </a:r>
            <a:r>
              <a:rPr lang="en-US" sz="2000" b="1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 Riding the Bus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5"/>
          <p:cNvSpPr txBox="1"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Georgia"/>
              <a:buNone/>
            </a:pPr>
            <a:r>
              <a:rPr lang="en-US"/>
              <a:t>CUTTIME</a:t>
            </a:r>
            <a:endParaRPr/>
          </a:p>
        </p:txBody>
      </p:sp>
      <p:sp>
        <p:nvSpPr>
          <p:cNvPr id="325" name="Google Shape;325;p15"/>
          <p:cNvSpPr txBox="1"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What is it and why do I need it?</a:t>
            </a:r>
            <a:endParaRPr/>
          </a:p>
        </p:txBody>
      </p:sp>
      <p:pic>
        <p:nvPicPr>
          <p:cNvPr id="326" name="Google Shape;326;p15"/>
          <p:cNvPicPr preferRelativeResize="0"/>
          <p:nvPr/>
        </p:nvPicPr>
        <p:blipFill rotWithShape="1">
          <a:blip r:embed="rId3">
            <a:alphaModFix/>
          </a:blip>
          <a:srcRect l="27049" r="14161"/>
          <a:stretch/>
        </p:blipFill>
        <p:spPr>
          <a:xfrm>
            <a:off x="8896350" y="2047875"/>
            <a:ext cx="3295650" cy="39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6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5000"/>
              <a:buFont typeface="Georgia"/>
              <a:buNone/>
            </a:pPr>
            <a:r>
              <a:rPr lang="en-US" sz="5000"/>
              <a:t>CUT TIME</a:t>
            </a:r>
            <a:endParaRPr/>
          </a:p>
        </p:txBody>
      </p:sp>
      <p:sp>
        <p:nvSpPr>
          <p:cNvPr id="332" name="Google Shape;332;p16"/>
          <p:cNvSpPr txBox="1">
            <a:spLocks noGrp="1"/>
          </p:cNvSpPr>
          <p:nvPr>
            <p:ph type="body" idx="1"/>
          </p:nvPr>
        </p:nvSpPr>
        <p:spPr>
          <a:xfrm>
            <a:off x="1409699" y="1843634"/>
            <a:ext cx="4608576" cy="534757"/>
          </a:xfrm>
          <a:prstGeom prst="rect">
            <a:avLst/>
          </a:prstGeom>
          <a:solidFill>
            <a:srgbClr val="F9E6CB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What is it?</a:t>
            </a:r>
            <a:endParaRPr/>
          </a:p>
        </p:txBody>
      </p:sp>
      <p:sp>
        <p:nvSpPr>
          <p:cNvPr id="333" name="Google Shape;333;p16"/>
          <p:cNvSpPr txBox="1">
            <a:spLocks noGrp="1"/>
          </p:cNvSpPr>
          <p:nvPr>
            <p:ph type="body" idx="2"/>
          </p:nvPr>
        </p:nvSpPr>
        <p:spPr>
          <a:xfrm>
            <a:off x="1409699" y="2434147"/>
            <a:ext cx="4608576" cy="381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0312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Website 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We use it for: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Keeping track of your student’s band account &amp; current fee balance</a:t>
            </a:r>
            <a:endParaRPr/>
          </a:p>
          <a:p>
            <a:pPr marL="676656" lvl="2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/>
              <a:t>Fees (e.g., band fees, lessons academy)</a:t>
            </a:r>
            <a:endParaRPr/>
          </a:p>
          <a:p>
            <a:pPr marL="676656" lvl="2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/>
              <a:t>Orders</a:t>
            </a:r>
            <a:endParaRPr/>
          </a:p>
          <a:p>
            <a:pPr marL="676656" lvl="2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/>
              <a:t>Payments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Emails &amp; Announcements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Volunteering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Ordering &amp; Fundraising</a:t>
            </a:r>
            <a:endParaRPr/>
          </a:p>
          <a:p>
            <a:pPr marL="210312" lvl="0" indent="-706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</p:txBody>
      </p:sp>
      <p:sp>
        <p:nvSpPr>
          <p:cNvPr id="334" name="Google Shape;334;p16"/>
          <p:cNvSpPr txBox="1">
            <a:spLocks noGrp="1"/>
          </p:cNvSpPr>
          <p:nvPr>
            <p:ph type="body" idx="3"/>
          </p:nvPr>
        </p:nvSpPr>
        <p:spPr>
          <a:xfrm>
            <a:off x="6172200" y="1843634"/>
            <a:ext cx="4610100" cy="534758"/>
          </a:xfrm>
          <a:prstGeom prst="rect">
            <a:avLst/>
          </a:prstGeom>
          <a:solidFill>
            <a:srgbClr val="E3EFFB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How do I register?</a:t>
            </a:r>
            <a:endParaRPr/>
          </a:p>
        </p:txBody>
      </p:sp>
      <p:sp>
        <p:nvSpPr>
          <p:cNvPr id="335" name="Google Shape;335;p16"/>
          <p:cNvSpPr txBox="1">
            <a:spLocks noGrp="1"/>
          </p:cNvSpPr>
          <p:nvPr>
            <p:ph type="body" idx="4"/>
          </p:nvPr>
        </p:nvSpPr>
        <p:spPr>
          <a:xfrm>
            <a:off x="6172200" y="2434147"/>
            <a:ext cx="4610100" cy="381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0312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b="1"/>
              <a:t>You will receive a registration email or text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Click the link in the email or text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That’s it! The link is unique to you. No username or password.</a:t>
            </a:r>
            <a:endParaRPr/>
          </a:p>
        </p:txBody>
      </p:sp>
      <p:sp>
        <p:nvSpPr>
          <p:cNvPr id="336" name="Google Shape;336;p16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338" name="Google Shape;338;p16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870a19f58d_0_14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2000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4000"/>
              <a:buFont typeface="Georgia"/>
              <a:buNone/>
            </a:pPr>
            <a:r>
              <a:rPr lang="en-US" sz="4000"/>
              <a:t>NEW / IMPROVEMENTS WE WILL SEE WITH THE MOVE TO CUTTIME</a:t>
            </a:r>
            <a:endParaRPr/>
          </a:p>
        </p:txBody>
      </p:sp>
      <p:sp>
        <p:nvSpPr>
          <p:cNvPr id="344" name="Google Shape;344;g3870a19f58d_0_14"/>
          <p:cNvSpPr txBox="1">
            <a:spLocks noGrp="1"/>
          </p:cNvSpPr>
          <p:nvPr>
            <p:ph type="body" idx="1"/>
          </p:nvPr>
        </p:nvSpPr>
        <p:spPr>
          <a:xfrm>
            <a:off x="627975" y="1883664"/>
            <a:ext cx="11094300" cy="4302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0312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b="1" dirty="0"/>
              <a:t>NO NEED TO LOG IN</a:t>
            </a:r>
            <a:endParaRPr b="1" dirty="0"/>
          </a:p>
          <a:p>
            <a:pPr marL="438912" lvl="1" indent="-15544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No username/password. No registration</a:t>
            </a:r>
            <a:endParaRPr dirty="0"/>
          </a:p>
          <a:p>
            <a:pPr marL="438912" lvl="1" indent="-15544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You will get a text and email with a link. Bookmark it. That is your unique link to your CutTime account. </a:t>
            </a:r>
            <a:endParaRPr dirty="0"/>
          </a:p>
          <a:p>
            <a:pPr marL="210312" marR="0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b="1" dirty="0"/>
              <a:t>CLEAR ACCOUNT BALANCE DETAILS &amp; AUTOMATIC CREDIT APPLICATION	</a:t>
            </a:r>
            <a:endParaRPr b="1" dirty="0"/>
          </a:p>
          <a:p>
            <a:pPr marL="438912" marR="0" lvl="1" indent="-15544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When you click your link and log in to CutTime, you will see your account balance clearly at the top of your screen as soon as CutTime opens. </a:t>
            </a:r>
            <a:endParaRPr dirty="0"/>
          </a:p>
          <a:p>
            <a:pPr marL="210312" marR="0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b="1" dirty="0"/>
              <a:t>CLEARER SEPARATION BETWEEN LHS CHARGES/PAYMENTS AND BOOSTER CHARGES/PAYMENTS	</a:t>
            </a:r>
            <a:endParaRPr b="1" dirty="0"/>
          </a:p>
          <a:p>
            <a:pPr marL="438912" marR="0" lvl="1" indent="-15544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We are going to try very hard to work on clearing up and simplifying these differences. </a:t>
            </a:r>
            <a:endParaRPr dirty="0"/>
          </a:p>
          <a:p>
            <a:pPr marL="438912" marR="0" lvl="1" indent="-15544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We are also going to try to leverage CutTime for more online payments to boosters to reduce your need to write checks/send cash. </a:t>
            </a:r>
            <a:endParaRPr dirty="0"/>
          </a:p>
          <a:p>
            <a:pPr marL="438912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g3870a19f58d_0_14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347" name="Google Shape;347;g3870a19f58d_0_14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870a19f58d_0_29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2000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4000"/>
              <a:buFont typeface="Georgia"/>
              <a:buNone/>
            </a:pPr>
            <a:r>
              <a:rPr lang="en-US" sz="4000"/>
              <a:t>IMPORTANT NOTE FOR RETURNING STUDENTS</a:t>
            </a:r>
            <a:endParaRPr/>
          </a:p>
        </p:txBody>
      </p:sp>
      <p:sp>
        <p:nvSpPr>
          <p:cNvPr id="353" name="Google Shape;353;g3870a19f58d_0_29"/>
          <p:cNvSpPr txBox="1">
            <a:spLocks noGrp="1"/>
          </p:cNvSpPr>
          <p:nvPr>
            <p:ph type="body" idx="1"/>
          </p:nvPr>
        </p:nvSpPr>
        <p:spPr>
          <a:xfrm>
            <a:off x="627975" y="1724475"/>
            <a:ext cx="11094300" cy="4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/>
              <a:t>WE WILL BE TRANSFERRING YOUR FINAL FEE BALANCE FROM BOOSTERHUB TO CUTTIME IN MAY</a:t>
            </a:r>
            <a:endParaRPr sz="3000" b="1" dirty="0"/>
          </a:p>
          <a:p>
            <a:pPr marL="438912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438912" marR="0" lvl="1" indent="-18084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We will send out additional details in May. </a:t>
            </a:r>
            <a:endParaRPr sz="2200" dirty="0"/>
          </a:p>
          <a:p>
            <a:pPr marL="438912" marR="0" lvl="1" indent="-18084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We will set a cutoff date, and whatever your fee balance is at that point will be your starting balance in CutTime. </a:t>
            </a:r>
            <a:endParaRPr sz="2200" dirty="0"/>
          </a:p>
          <a:p>
            <a:pPr marL="438912" marR="0" lvl="1" indent="-15544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200" b="1" dirty="0"/>
              <a:t>We WILL NOT be able to transfer all of your account details to CutTime</a:t>
            </a:r>
            <a:r>
              <a:rPr lang="en-US" sz="2200" dirty="0"/>
              <a:t> - only your balance as of that May date. However, we will export all account details from </a:t>
            </a:r>
            <a:r>
              <a:rPr lang="en-US" sz="2200" dirty="0" err="1"/>
              <a:t>BoosterHub</a:t>
            </a:r>
            <a:r>
              <a:rPr lang="en-US" sz="2200" dirty="0"/>
              <a:t> to have as a reference if needed.</a:t>
            </a:r>
            <a:r>
              <a:rPr lang="en-US" dirty="0"/>
              <a:t> </a:t>
            </a:r>
            <a:endParaRPr dirty="0"/>
          </a:p>
          <a:p>
            <a:pPr marL="438912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4" name="Google Shape;354;g3870a19f58d_0_29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356" name="Google Shape;356;g3870a19f58d_0_29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7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5000"/>
              <a:buFont typeface="Georgia"/>
              <a:buNone/>
            </a:pPr>
            <a:r>
              <a:rPr lang="en-US" sz="5000"/>
              <a:t>CUT TIME TIMING</a:t>
            </a:r>
            <a:endParaRPr/>
          </a:p>
        </p:txBody>
      </p:sp>
      <p:sp>
        <p:nvSpPr>
          <p:cNvPr id="362" name="Google Shape;362;p17"/>
          <p:cNvSpPr txBox="1">
            <a:spLocks noGrp="1"/>
          </p:cNvSpPr>
          <p:nvPr>
            <p:ph type="body" idx="1"/>
          </p:nvPr>
        </p:nvSpPr>
        <p:spPr>
          <a:xfrm>
            <a:off x="1410027" y="1385451"/>
            <a:ext cx="9372000" cy="46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0312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b="1"/>
              <a:t>Look for your Cut Time link in JUNE</a:t>
            </a:r>
            <a:endParaRPr b="1"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We will begin adding students and parents to Cut Time in June 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b="1"/>
              <a:t>Fill out the Parent &amp; Student Information form NOW</a:t>
            </a:r>
            <a:endParaRPr b="1"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This is what we will use to add you to Cut Time (returning students please do this as well. We need your most current and accurate email and phone number – </a:t>
            </a:r>
            <a:br>
              <a:rPr lang="en-US"/>
            </a:br>
            <a:r>
              <a:rPr lang="en-US" b="1">
                <a:solidFill>
                  <a:srgbClr val="C00000"/>
                </a:solidFill>
              </a:rPr>
              <a:t>NO LEON COUNTY SCHOOLS EMAIL ADDRESSES PLEASE!</a:t>
            </a:r>
            <a:r>
              <a:rPr lang="en-US"/>
              <a:t>)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2 IMPORTANT NOTES: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b="1"/>
              <a:t>We need a NON-SCHOOL email for your student </a:t>
            </a:r>
            <a:endParaRPr/>
          </a:p>
          <a:p>
            <a:pPr marL="676656" lvl="2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/>
              <a:t>The Leon county schools email address blocks emails. Students will not be able to receive their CutTime link email at a school address. PLEASE PROVIDE A GMAIL, HOTMAIL, ICLOUD, ETC. FOR YOUR STUDENT. 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b="1"/>
              <a:t>Students cannot use the same email as their parent – the emails must be UNIQUE</a:t>
            </a:r>
            <a:endParaRPr/>
          </a:p>
          <a:p>
            <a:pPr marL="210312" lvl="0" indent="-706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</p:txBody>
      </p:sp>
      <p:sp>
        <p:nvSpPr>
          <p:cNvPr id="363" name="Google Shape;363;p17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365" name="Google Shape;365;p17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  <p:sp>
        <p:nvSpPr>
          <p:cNvPr id="366" name="Google Shape;366;p17"/>
          <p:cNvSpPr txBox="1"/>
          <p:nvPr/>
        </p:nvSpPr>
        <p:spPr>
          <a:xfrm>
            <a:off x="2479531" y="5428281"/>
            <a:ext cx="3269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iamastudent@gmail.com</a:t>
            </a:r>
            <a:endParaRPr/>
          </a:p>
        </p:txBody>
      </p:sp>
      <p:sp>
        <p:nvSpPr>
          <p:cNvPr id="367" name="Google Shape;367;p17"/>
          <p:cNvSpPr txBox="1"/>
          <p:nvPr/>
        </p:nvSpPr>
        <p:spPr>
          <a:xfrm>
            <a:off x="2479531" y="6022963"/>
            <a:ext cx="3269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2594335674@leonschools.net</a:t>
            </a:r>
            <a:endParaRPr/>
          </a:p>
        </p:txBody>
      </p:sp>
      <p:sp>
        <p:nvSpPr>
          <p:cNvPr id="368" name="Google Shape;368;p17"/>
          <p:cNvSpPr txBox="1"/>
          <p:nvPr/>
        </p:nvSpPr>
        <p:spPr>
          <a:xfrm>
            <a:off x="6666783" y="5237576"/>
            <a:ext cx="4530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Parent: iamaparent@hotmail.com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Student: iamaparent@hotmail.com</a:t>
            </a:r>
            <a:endParaRPr/>
          </a:p>
        </p:txBody>
      </p:sp>
      <p:sp>
        <p:nvSpPr>
          <p:cNvPr id="369" name="Google Shape;369;p17"/>
          <p:cNvSpPr txBox="1"/>
          <p:nvPr/>
        </p:nvSpPr>
        <p:spPr>
          <a:xfrm>
            <a:off x="6666783" y="5889658"/>
            <a:ext cx="4530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Parent: iamaparent@hotmail.com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Student: iamastudent@gmail.com</a:t>
            </a:r>
            <a:endParaRPr/>
          </a:p>
        </p:txBody>
      </p:sp>
      <p:pic>
        <p:nvPicPr>
          <p:cNvPr id="370" name="Google Shape;370;p17" descr="Check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3800" y="5306898"/>
            <a:ext cx="556079" cy="556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7" descr="Check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2399" y="5930070"/>
            <a:ext cx="556079" cy="55607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17"/>
          <p:cNvSpPr/>
          <p:nvPr/>
        </p:nvSpPr>
        <p:spPr>
          <a:xfrm>
            <a:off x="1870923" y="5819092"/>
            <a:ext cx="761700" cy="816600"/>
          </a:xfrm>
          <a:prstGeom prst="mathMultiply">
            <a:avLst>
              <a:gd name="adj1" fmla="val 7482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73" name="Google Shape;373;p17"/>
          <p:cNvSpPr/>
          <p:nvPr/>
        </p:nvSpPr>
        <p:spPr>
          <a:xfrm>
            <a:off x="5911207" y="5176531"/>
            <a:ext cx="761700" cy="816600"/>
          </a:xfrm>
          <a:prstGeom prst="mathMultiply">
            <a:avLst>
              <a:gd name="adj1" fmla="val 7482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8"/>
          <p:cNvSpPr txBox="1">
            <a:spLocks noGrp="1"/>
          </p:cNvSpPr>
          <p:nvPr>
            <p:ph type="title"/>
          </p:nvPr>
        </p:nvSpPr>
        <p:spPr>
          <a:xfrm>
            <a:off x="1751777" y="2263913"/>
            <a:ext cx="6949440" cy="2092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Font typeface="Georgia"/>
              <a:buNone/>
            </a:pPr>
            <a:r>
              <a:rPr lang="en-US" sz="5800"/>
              <a:t>COMMUNICATION</a:t>
            </a:r>
            <a:endParaRPr/>
          </a:p>
        </p:txBody>
      </p:sp>
      <p:sp>
        <p:nvSpPr>
          <p:cNvPr id="379" name="Google Shape;379;p18"/>
          <p:cNvSpPr txBox="1">
            <a:spLocks noGrp="1"/>
          </p:cNvSpPr>
          <p:nvPr>
            <p:ph type="body" idx="1"/>
          </p:nvPr>
        </p:nvSpPr>
        <p:spPr>
          <a:xfrm>
            <a:off x="1751777" y="4356339"/>
            <a:ext cx="6949440" cy="1475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lvl="0" indent="-3200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5FF77"/>
              </a:buClr>
              <a:buSzPct val="100000"/>
              <a:buFont typeface="Arial"/>
              <a:buChar char="•"/>
            </a:pPr>
            <a:r>
              <a:rPr lang="en-US" u="sng">
                <a:solidFill>
                  <a:srgbClr val="E5FF7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www.LincolnTrojanBand.com</a:t>
            </a:r>
            <a:br>
              <a:rPr lang="en-US">
                <a:solidFill>
                  <a:srgbClr val="E5FF77"/>
                </a:solidFill>
              </a:rPr>
            </a:br>
            <a:endParaRPr>
              <a:solidFill>
                <a:srgbClr val="E5FF77"/>
              </a:solidFill>
            </a:endParaRPr>
          </a:p>
          <a:p>
            <a:pPr marL="342900" lvl="0" indent="-3200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/>
              <a:t>Cut Time </a:t>
            </a:r>
            <a:r>
              <a:rPr lang="en-US" i="1"/>
              <a:t>(emails, announcements)</a:t>
            </a:r>
            <a:endParaRPr/>
          </a:p>
          <a:p>
            <a:pPr marL="342900" lvl="0" indent="-3200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/>
              <a:t>Remind</a:t>
            </a:r>
            <a:endParaRPr/>
          </a:p>
          <a:p>
            <a:pPr marL="342900" lvl="0" indent="-3200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/>
              <a:t>BandApp </a:t>
            </a:r>
            <a:r>
              <a:rPr lang="en-US" i="1"/>
              <a:t>(guard and percussion)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3400"/>
              <a:buFont typeface="Georgia"/>
              <a:buNone/>
            </a:pPr>
            <a:r>
              <a:rPr lang="en-US"/>
              <a:t>WELCOME!</a:t>
            </a:r>
            <a:endParaRPr/>
          </a:p>
        </p:txBody>
      </p:sp>
      <p:sp>
        <p:nvSpPr>
          <p:cNvPr id="100" name="Google Shape;100;p2"/>
          <p:cNvSpPr txBox="1"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0312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We are glad you are here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In the next slides we will give you an overview of the Lincoln Trojan Band and Booster Organization</a:t>
            </a:r>
            <a:endParaRPr/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9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ct val="100000"/>
              <a:buFont typeface="Georgia"/>
              <a:buNone/>
            </a:pPr>
            <a:r>
              <a:rPr lang="en-US" sz="5000"/>
              <a:t>YOU WILL GET A LOT OF INFORMATION</a:t>
            </a:r>
            <a:endParaRPr/>
          </a:p>
        </p:txBody>
      </p:sp>
      <p:sp>
        <p:nvSpPr>
          <p:cNvPr id="385" name="Google Shape;385;p19"/>
          <p:cNvSpPr txBox="1">
            <a:spLocks noGrp="1"/>
          </p:cNvSpPr>
          <p:nvPr>
            <p:ph type="body" idx="1"/>
          </p:nvPr>
        </p:nvSpPr>
        <p:spPr>
          <a:xfrm>
            <a:off x="410402" y="1755740"/>
            <a:ext cx="7741560" cy="4826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0312" lvl="0" indent="-22078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b="1"/>
              <a:t>Emails &amp; Texts (sent from CutTime)</a:t>
            </a:r>
            <a:endParaRPr/>
          </a:p>
          <a:p>
            <a:pPr marL="438912" lvl="1" indent="-16402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This Week email on Sundays from Ms. Haugen</a:t>
            </a:r>
            <a:endParaRPr/>
          </a:p>
          <a:p>
            <a:pPr marL="438912" lvl="1" indent="-16402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Booster Newsletters on Wednesdays during Marching Season</a:t>
            </a:r>
            <a:endParaRPr/>
          </a:p>
          <a:p>
            <a:pPr marL="438912" lvl="1" indent="-16402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Make sure CutTime emails don’t land in your junk folder</a:t>
            </a:r>
            <a:endParaRPr/>
          </a:p>
          <a:p>
            <a:pPr marL="210312" lvl="0" indent="-220789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b="1"/>
              <a:t>Remind</a:t>
            </a:r>
            <a:endParaRPr/>
          </a:p>
          <a:p>
            <a:pPr marL="438912" lvl="1" indent="-16402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Download the app and Join the Band remind: </a:t>
            </a:r>
            <a:br>
              <a:rPr lang="en-US"/>
            </a:br>
            <a:r>
              <a:rPr lang="en-US" b="1"/>
              <a:t>Text @TBAND2627 to 81010</a:t>
            </a:r>
            <a:endParaRPr b="1"/>
          </a:p>
          <a:p>
            <a:pPr marL="210312" lvl="0" indent="-220789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b="1" u="sng">
                <a:solidFill>
                  <a:schemeClr val="hlink"/>
                </a:solidFill>
                <a:hlinkClick r:id="rId3"/>
              </a:rPr>
              <a:t>LincolnTrojanBand.com</a:t>
            </a:r>
            <a:r>
              <a:rPr lang="en-US" b="1"/>
              <a:t> </a:t>
            </a:r>
            <a:endParaRPr/>
          </a:p>
          <a:p>
            <a:pPr marL="438912" lvl="1" indent="-16402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Our website has info about the Booster Board, making payments, sponsorships, fundraisers, and more!</a:t>
            </a:r>
            <a:endParaRPr/>
          </a:p>
          <a:p>
            <a:pPr marL="210312" lvl="0" indent="-220789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b="1"/>
              <a:t>Band App</a:t>
            </a:r>
            <a:endParaRPr/>
          </a:p>
          <a:p>
            <a:pPr marL="438912" lvl="1" indent="-16402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Only used by percussion and color guard. </a:t>
            </a:r>
            <a:endParaRPr/>
          </a:p>
        </p:txBody>
      </p:sp>
      <p:sp>
        <p:nvSpPr>
          <p:cNvPr id="386" name="Google Shape;386;p19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388" name="Google Shape;388;p19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  <p:sp>
        <p:nvSpPr>
          <p:cNvPr id="389" name="Google Shape;389;p19"/>
          <p:cNvSpPr/>
          <p:nvPr/>
        </p:nvSpPr>
        <p:spPr>
          <a:xfrm>
            <a:off x="8151962" y="1785670"/>
            <a:ext cx="3925019" cy="3864634"/>
          </a:xfrm>
          <a:prstGeom prst="rtTriangle">
            <a:avLst/>
          </a:prstGeom>
          <a:solidFill>
            <a:schemeClr val="accent4"/>
          </a:solidFill>
          <a:ln w="12700" cap="flat" cmpd="sng">
            <a:solidFill>
              <a:srgbClr val="5837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90" name="Google Shape;390;p19"/>
          <p:cNvSpPr txBox="1"/>
          <p:nvPr/>
        </p:nvSpPr>
        <p:spPr>
          <a:xfrm rot="2678848">
            <a:off x="8428007" y="3071801"/>
            <a:ext cx="337292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 BEFORE ME</a:t>
            </a:r>
            <a:endParaRPr/>
          </a:p>
        </p:txBody>
      </p:sp>
      <p:sp>
        <p:nvSpPr>
          <p:cNvPr id="391" name="Google Shape;391;p19"/>
          <p:cNvSpPr txBox="1"/>
          <p:nvPr/>
        </p:nvSpPr>
        <p:spPr>
          <a:xfrm>
            <a:off x="8238226" y="3290298"/>
            <a:ext cx="2355012" cy="252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Check 3 of </a:t>
            </a:r>
            <a:br>
              <a:rPr lang="en-US" sz="20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20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these resources before you ask – </a:t>
            </a:r>
            <a:br>
              <a:rPr lang="en-US" sz="20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20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it’s very likely </a:t>
            </a:r>
            <a:br>
              <a:rPr lang="en-US" sz="20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20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your question is answered somewhere!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0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5000"/>
              <a:buFont typeface="Georgia"/>
              <a:buNone/>
            </a:pPr>
            <a:r>
              <a:rPr lang="en-US" sz="5000"/>
              <a:t>Who Should I Ask?</a:t>
            </a:r>
            <a:endParaRPr/>
          </a:p>
        </p:txBody>
      </p:sp>
      <p:sp>
        <p:nvSpPr>
          <p:cNvPr id="397" name="Google Shape;397;p20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399" name="Google Shape;399;p20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6357663" y="1949569"/>
            <a:ext cx="3617343" cy="992039"/>
          </a:xfrm>
          <a:prstGeom prst="rect">
            <a:avLst/>
          </a:prstGeom>
          <a:solidFill>
            <a:srgbClr val="EFB566"/>
          </a:solidFill>
          <a:ln w="12700" cap="flat" cmpd="sng">
            <a:solidFill>
              <a:srgbClr val="5654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Email Ms. Haugen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>
                <a:solidFill>
                  <a:srgbClr val="0000FF"/>
                </a:solidFill>
                <a:latin typeface="Corbel"/>
                <a:ea typeface="Corbel"/>
                <a:cs typeface="Corbel"/>
                <a:sym typeface="Corbe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hannah.haugen@leonschools.net</a:t>
            </a:r>
            <a:r>
              <a:rPr lang="en-US" sz="1800" b="1">
                <a:solidFill>
                  <a:srgbClr val="0000FF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401" name="Google Shape;401;p20"/>
          <p:cNvSpPr/>
          <p:nvPr/>
        </p:nvSpPr>
        <p:spPr>
          <a:xfrm>
            <a:off x="517583" y="1949570"/>
            <a:ext cx="3528203" cy="992038"/>
          </a:xfrm>
          <a:prstGeom prst="flowChartTerminator">
            <a:avLst/>
          </a:prstGeom>
          <a:solidFill>
            <a:schemeClr val="accent1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Is the question about your student’s grade, performance, behavior, attendance?</a:t>
            </a:r>
            <a:endParaRPr/>
          </a:p>
        </p:txBody>
      </p:sp>
      <p:sp>
        <p:nvSpPr>
          <p:cNvPr id="402" name="Google Shape;402;p20"/>
          <p:cNvSpPr/>
          <p:nvPr/>
        </p:nvSpPr>
        <p:spPr>
          <a:xfrm>
            <a:off x="1089339" y="4584934"/>
            <a:ext cx="2384689" cy="58228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Email Boosters</a:t>
            </a:r>
            <a:endParaRPr sz="1800" b="1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5043575" y="3429000"/>
            <a:ext cx="3056626" cy="58228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General Questions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president@lincolntrojanband.com  </a:t>
            </a:r>
            <a:endParaRPr sz="1100" b="1">
              <a:solidFill>
                <a:schemeClr val="dk2"/>
              </a:solidFill>
            </a:endParaRPr>
          </a:p>
        </p:txBody>
      </p:sp>
      <p:sp>
        <p:nvSpPr>
          <p:cNvPr id="404" name="Google Shape;404;p20"/>
          <p:cNvSpPr/>
          <p:nvPr/>
        </p:nvSpPr>
        <p:spPr>
          <a:xfrm>
            <a:off x="5043575" y="4203222"/>
            <a:ext cx="3056626" cy="58228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Communication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secretary@lincolntrojanband.com</a:t>
            </a:r>
            <a:endParaRPr sz="1100" b="1">
              <a:solidFill>
                <a:schemeClr val="dk2"/>
              </a:solidFill>
            </a:endParaRPr>
          </a:p>
        </p:txBody>
      </p:sp>
      <p:sp>
        <p:nvSpPr>
          <p:cNvPr id="405" name="Google Shape;405;p20"/>
          <p:cNvSpPr/>
          <p:nvPr/>
        </p:nvSpPr>
        <p:spPr>
          <a:xfrm>
            <a:off x="5043575" y="4977443"/>
            <a:ext cx="3056626" cy="58228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Band Fee / Accounts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treasurer@lincolntrojanband.com </a:t>
            </a:r>
            <a:endParaRPr sz="1100" b="1">
              <a:solidFill>
                <a:schemeClr val="dk2"/>
              </a:solidFill>
            </a:endParaRPr>
          </a:p>
        </p:txBody>
      </p:sp>
      <p:sp>
        <p:nvSpPr>
          <p:cNvPr id="406" name="Google Shape;406;p20"/>
          <p:cNvSpPr/>
          <p:nvPr/>
        </p:nvSpPr>
        <p:spPr>
          <a:xfrm>
            <a:off x="5043575" y="5749139"/>
            <a:ext cx="3056626" cy="58228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FSU Sports Shop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srcball@gmail.com </a:t>
            </a:r>
            <a:endParaRPr sz="1100" b="1">
              <a:solidFill>
                <a:schemeClr val="dk2"/>
              </a:solidFill>
            </a:endParaRPr>
          </a:p>
        </p:txBody>
      </p:sp>
      <p:sp>
        <p:nvSpPr>
          <p:cNvPr id="407" name="Google Shape;407;p20"/>
          <p:cNvSpPr/>
          <p:nvPr/>
        </p:nvSpPr>
        <p:spPr>
          <a:xfrm>
            <a:off x="8275604" y="4203221"/>
            <a:ext cx="3398807" cy="58228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Sponsorships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TBD@lincolntrojanband.com </a:t>
            </a:r>
            <a:endParaRPr sz="18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08" name="Google Shape;408;p20"/>
          <p:cNvSpPr/>
          <p:nvPr/>
        </p:nvSpPr>
        <p:spPr>
          <a:xfrm>
            <a:off x="8275605" y="4977442"/>
            <a:ext cx="3398806" cy="58228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1800" b="1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Fundraising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TBD@lincolntrojanband.com </a:t>
            </a:r>
            <a:endParaRPr sz="1800" b="1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09" name="Google Shape;409;p20"/>
          <p:cNvSpPr/>
          <p:nvPr/>
        </p:nvSpPr>
        <p:spPr>
          <a:xfrm>
            <a:off x="8275604" y="5749138"/>
            <a:ext cx="3398805" cy="58228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1800" b="1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Social Media /Website /Calendar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outreach@lincolntrojanband.com </a:t>
            </a:r>
            <a:endParaRPr sz="1800" b="1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10" name="Google Shape;410;p20"/>
          <p:cNvSpPr/>
          <p:nvPr/>
        </p:nvSpPr>
        <p:spPr>
          <a:xfrm>
            <a:off x="8326317" y="3429000"/>
            <a:ext cx="3398807" cy="58228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Color Guard Questions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TBD@lincolntrojanband.com </a:t>
            </a:r>
            <a:endParaRPr sz="1500" b="1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11" name="Google Shape;411;p20"/>
          <p:cNvSpPr/>
          <p:nvPr/>
        </p:nvSpPr>
        <p:spPr>
          <a:xfrm>
            <a:off x="4541805" y="3428999"/>
            <a:ext cx="414068" cy="2902421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412" name="Google Shape;412;p20"/>
          <p:cNvCxnSpPr>
            <a:stCxn id="401" idx="3"/>
            <a:endCxn id="400" idx="1"/>
          </p:cNvCxnSpPr>
          <p:nvPr/>
        </p:nvCxnSpPr>
        <p:spPr>
          <a:xfrm>
            <a:off x="4045786" y="2445589"/>
            <a:ext cx="231180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13" name="Google Shape;413;p20"/>
          <p:cNvCxnSpPr>
            <a:stCxn id="401" idx="2"/>
            <a:endCxn id="402" idx="0"/>
          </p:cNvCxnSpPr>
          <p:nvPr/>
        </p:nvCxnSpPr>
        <p:spPr>
          <a:xfrm>
            <a:off x="2281685" y="2941608"/>
            <a:ext cx="0" cy="16434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14" name="Google Shape;414;p20"/>
          <p:cNvCxnSpPr>
            <a:stCxn id="402" idx="3"/>
            <a:endCxn id="411" idx="1"/>
          </p:cNvCxnSpPr>
          <p:nvPr/>
        </p:nvCxnSpPr>
        <p:spPr>
          <a:xfrm>
            <a:off x="3474028" y="4876076"/>
            <a:ext cx="1067700" cy="42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15" name="Google Shape;415;p20"/>
          <p:cNvSpPr txBox="1"/>
          <p:nvPr/>
        </p:nvSpPr>
        <p:spPr>
          <a:xfrm>
            <a:off x="4554025" y="2120741"/>
            <a:ext cx="9790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YES</a:t>
            </a:r>
            <a:endParaRPr/>
          </a:p>
        </p:txBody>
      </p:sp>
      <p:sp>
        <p:nvSpPr>
          <p:cNvPr id="416" name="Google Shape;416;p20"/>
          <p:cNvSpPr txBox="1"/>
          <p:nvPr/>
        </p:nvSpPr>
        <p:spPr>
          <a:xfrm>
            <a:off x="2040862" y="3589386"/>
            <a:ext cx="9790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NO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870a19f58d_0_48"/>
          <p:cNvSpPr txBox="1">
            <a:spLocks noGrp="1"/>
          </p:cNvSpPr>
          <p:nvPr>
            <p:ph type="title"/>
          </p:nvPr>
        </p:nvSpPr>
        <p:spPr>
          <a:xfrm>
            <a:off x="1751777" y="2263913"/>
            <a:ext cx="6949500" cy="31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Georgia"/>
              <a:buNone/>
            </a:pPr>
            <a:r>
              <a:rPr lang="en-US"/>
              <a:t>What’s a Shako?</a:t>
            </a:r>
            <a:endParaRPr/>
          </a:p>
        </p:txBody>
      </p:sp>
      <p:sp>
        <p:nvSpPr>
          <p:cNvPr id="422" name="Google Shape;422;g3870a19f58d_0_48"/>
          <p:cNvSpPr txBox="1">
            <a:spLocks noGrp="1"/>
          </p:cNvSpPr>
          <p:nvPr>
            <p:ph type="body" idx="1"/>
          </p:nvPr>
        </p:nvSpPr>
        <p:spPr>
          <a:xfrm>
            <a:off x="1751777" y="5381893"/>
            <a:ext cx="69495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A small vocab lesson before we dive in to uniform details!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g3870a19f58d_0_53"/>
          <p:cNvPicPr preferRelativeResize="0"/>
          <p:nvPr/>
        </p:nvPicPr>
        <p:blipFill rotWithShape="1">
          <a:blip r:embed="rId3">
            <a:alphaModFix/>
          </a:blip>
          <a:srcRect t="9674"/>
          <a:stretch/>
        </p:blipFill>
        <p:spPr>
          <a:xfrm>
            <a:off x="4360601" y="2982582"/>
            <a:ext cx="3506922" cy="2805743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3870a19f58d_0_53"/>
          <p:cNvSpPr txBox="1">
            <a:spLocks noGrp="1"/>
          </p:cNvSpPr>
          <p:nvPr>
            <p:ph type="title"/>
          </p:nvPr>
        </p:nvSpPr>
        <p:spPr>
          <a:xfrm>
            <a:off x="453403" y="276087"/>
            <a:ext cx="11295900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5000"/>
              <a:buFont typeface="Georgia"/>
              <a:buNone/>
            </a:pPr>
            <a:r>
              <a:rPr lang="en-US" sz="5000"/>
              <a:t>VOCAB FOR BAND FAMILIES</a:t>
            </a:r>
            <a:endParaRPr sz="5000"/>
          </a:p>
        </p:txBody>
      </p:sp>
      <p:sp>
        <p:nvSpPr>
          <p:cNvPr id="429" name="Google Shape;429;g3870a19f58d_0_53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430" name="Google Shape;430;g3870a19f58d_0_53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g3870a19f58d_0_53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g3870a19f58d_0_53"/>
          <p:cNvSpPr/>
          <p:nvPr/>
        </p:nvSpPr>
        <p:spPr>
          <a:xfrm>
            <a:off x="454324" y="2156602"/>
            <a:ext cx="3519600" cy="7245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Sub Shirt/Shorts</a:t>
            </a:r>
            <a:endParaRPr/>
          </a:p>
        </p:txBody>
      </p:sp>
      <p:sp>
        <p:nvSpPr>
          <p:cNvPr id="433" name="Google Shape;433;g3870a19f58d_0_53"/>
          <p:cNvSpPr/>
          <p:nvPr/>
        </p:nvSpPr>
        <p:spPr>
          <a:xfrm>
            <a:off x="4336211" y="2156602"/>
            <a:ext cx="3519600" cy="7245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String Bag</a:t>
            </a:r>
            <a:endParaRPr/>
          </a:p>
        </p:txBody>
      </p:sp>
      <p:sp>
        <p:nvSpPr>
          <p:cNvPr id="434" name="Google Shape;434;g3870a19f58d_0_53"/>
          <p:cNvSpPr/>
          <p:nvPr/>
        </p:nvSpPr>
        <p:spPr>
          <a:xfrm>
            <a:off x="8218098" y="2156602"/>
            <a:ext cx="3519600" cy="7245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Hat/Visor</a:t>
            </a:r>
            <a:endParaRPr/>
          </a:p>
        </p:txBody>
      </p:sp>
      <p:pic>
        <p:nvPicPr>
          <p:cNvPr id="435" name="Google Shape;435;g3870a19f58d_0_53"/>
          <p:cNvPicPr preferRelativeResize="0"/>
          <p:nvPr/>
        </p:nvPicPr>
        <p:blipFill rotWithShape="1">
          <a:blip r:embed="rId4">
            <a:alphaModFix/>
          </a:blip>
          <a:srcRect t="10603" r="28770"/>
          <a:stretch/>
        </p:blipFill>
        <p:spPr>
          <a:xfrm>
            <a:off x="453403" y="2982582"/>
            <a:ext cx="3532232" cy="2805743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g3870a19f58d_0_53"/>
          <p:cNvSpPr txBox="1"/>
          <p:nvPr/>
        </p:nvSpPr>
        <p:spPr>
          <a:xfrm>
            <a:off x="453403" y="5788325"/>
            <a:ext cx="3519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Green Lincoln band shirt worn under marching uniform. All black shorts of your choice with no other colors or large obvious logos. </a:t>
            </a:r>
            <a:endParaRPr/>
          </a:p>
        </p:txBody>
      </p:sp>
      <p:sp>
        <p:nvSpPr>
          <p:cNvPr id="437" name="Google Shape;437;g3870a19f58d_0_53"/>
          <p:cNvSpPr txBox="1"/>
          <p:nvPr/>
        </p:nvSpPr>
        <p:spPr>
          <a:xfrm>
            <a:off x="4347946" y="5788325"/>
            <a:ext cx="3519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Lincoln bag that students take to events to carry personal items. Has their name and section written on it. </a:t>
            </a:r>
            <a:endParaRPr/>
          </a:p>
        </p:txBody>
      </p:sp>
      <p:sp>
        <p:nvSpPr>
          <p:cNvPr id="438" name="Google Shape;438;g3870a19f58d_0_53"/>
          <p:cNvSpPr txBox="1"/>
          <p:nvPr/>
        </p:nvSpPr>
        <p:spPr>
          <a:xfrm>
            <a:off x="8229834" y="5788325"/>
            <a:ext cx="3519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Lincoln hat required for events. Visors may be used if hair/hairstyle prevents wearer from using a ballcap. Front ensemble wears this instead of shakos. </a:t>
            </a:r>
            <a:endParaRPr/>
          </a:p>
        </p:txBody>
      </p:sp>
      <p:pic>
        <p:nvPicPr>
          <p:cNvPr id="439" name="Google Shape;439;g3870a19f58d_0_53"/>
          <p:cNvPicPr preferRelativeResize="0"/>
          <p:nvPr/>
        </p:nvPicPr>
        <p:blipFill rotWithShape="1">
          <a:blip r:embed="rId5">
            <a:alphaModFix/>
          </a:blip>
          <a:srcRect l="11769" r="7566"/>
          <a:stretch/>
        </p:blipFill>
        <p:spPr>
          <a:xfrm>
            <a:off x="8229834" y="2982581"/>
            <a:ext cx="3519576" cy="2805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870a19f58d_0_69"/>
          <p:cNvSpPr txBox="1">
            <a:spLocks noGrp="1"/>
          </p:cNvSpPr>
          <p:nvPr>
            <p:ph type="title"/>
          </p:nvPr>
        </p:nvSpPr>
        <p:spPr>
          <a:xfrm>
            <a:off x="453403" y="276087"/>
            <a:ext cx="11295900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5000"/>
              <a:buFont typeface="Georgia"/>
              <a:buNone/>
            </a:pPr>
            <a:r>
              <a:rPr lang="en-US" sz="5000"/>
              <a:t>VOCAB FOR BAND FAMILIES</a:t>
            </a:r>
            <a:endParaRPr sz="5000"/>
          </a:p>
        </p:txBody>
      </p:sp>
      <p:sp>
        <p:nvSpPr>
          <p:cNvPr id="445" name="Google Shape;445;g3870a19f58d_0_69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446" name="Google Shape;446;g3870a19f58d_0_69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g3870a19f58d_0_69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g3870a19f58d_0_69"/>
          <p:cNvSpPr/>
          <p:nvPr/>
        </p:nvSpPr>
        <p:spPr>
          <a:xfrm>
            <a:off x="454324" y="2156602"/>
            <a:ext cx="3519600" cy="7245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Band Shoes</a:t>
            </a:r>
            <a:endParaRPr/>
          </a:p>
        </p:txBody>
      </p:sp>
      <p:sp>
        <p:nvSpPr>
          <p:cNvPr id="449" name="Google Shape;449;g3870a19f58d_0_69"/>
          <p:cNvSpPr/>
          <p:nvPr/>
        </p:nvSpPr>
        <p:spPr>
          <a:xfrm>
            <a:off x="4336211" y="2156602"/>
            <a:ext cx="3519600" cy="7245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Bibbers</a:t>
            </a:r>
            <a:endParaRPr/>
          </a:p>
        </p:txBody>
      </p:sp>
      <p:sp>
        <p:nvSpPr>
          <p:cNvPr id="450" name="Google Shape;450;g3870a19f58d_0_69"/>
          <p:cNvSpPr/>
          <p:nvPr/>
        </p:nvSpPr>
        <p:spPr>
          <a:xfrm>
            <a:off x="8218098" y="2156602"/>
            <a:ext cx="3519600" cy="7245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Shako / Plume</a:t>
            </a:r>
            <a:endParaRPr/>
          </a:p>
        </p:txBody>
      </p:sp>
      <p:sp>
        <p:nvSpPr>
          <p:cNvPr id="451" name="Google Shape;451;g3870a19f58d_0_69"/>
          <p:cNvSpPr txBox="1"/>
          <p:nvPr/>
        </p:nvSpPr>
        <p:spPr>
          <a:xfrm>
            <a:off x="453403" y="5788325"/>
            <a:ext cx="351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Black shoes for marching. Can also be worn for concerts. Sometimes referred to as “Bandos”.</a:t>
            </a:r>
            <a:endParaRPr/>
          </a:p>
        </p:txBody>
      </p:sp>
      <p:sp>
        <p:nvSpPr>
          <p:cNvPr id="452" name="Google Shape;452;g3870a19f58d_0_69"/>
          <p:cNvSpPr txBox="1"/>
          <p:nvPr/>
        </p:nvSpPr>
        <p:spPr>
          <a:xfrm>
            <a:off x="4347946" y="5788325"/>
            <a:ext cx="351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Black overall style pants that are worn under the marching jacket.</a:t>
            </a:r>
            <a:endParaRPr/>
          </a:p>
        </p:txBody>
      </p:sp>
      <p:sp>
        <p:nvSpPr>
          <p:cNvPr id="453" name="Google Shape;453;g3870a19f58d_0_69"/>
          <p:cNvSpPr txBox="1"/>
          <p:nvPr/>
        </p:nvSpPr>
        <p:spPr>
          <a:xfrm>
            <a:off x="8229834" y="5788325"/>
            <a:ext cx="3519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Plumes sit atop the shako. Volunteers are needed at every performance to assist students with adding plumes to shakos.</a:t>
            </a:r>
            <a:endParaRPr/>
          </a:p>
        </p:txBody>
      </p:sp>
      <p:pic>
        <p:nvPicPr>
          <p:cNvPr id="454" name="Google Shape;454;g3870a19f58d_0_69"/>
          <p:cNvPicPr preferRelativeResize="0"/>
          <p:nvPr/>
        </p:nvPicPr>
        <p:blipFill rotWithShape="1">
          <a:blip r:embed="rId3">
            <a:alphaModFix/>
          </a:blip>
          <a:srcRect l="39159" t="47089" r="24849" b="7738"/>
          <a:stretch/>
        </p:blipFill>
        <p:spPr>
          <a:xfrm>
            <a:off x="466058" y="2982581"/>
            <a:ext cx="3532232" cy="2805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g3870a19f58d_0_69"/>
          <p:cNvPicPr preferRelativeResize="0"/>
          <p:nvPr/>
        </p:nvPicPr>
        <p:blipFill rotWithShape="1">
          <a:blip r:embed="rId4">
            <a:alphaModFix/>
          </a:blip>
          <a:srcRect l="6253"/>
          <a:stretch/>
        </p:blipFill>
        <p:spPr>
          <a:xfrm>
            <a:off x="4335290" y="2982581"/>
            <a:ext cx="3532233" cy="283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g3870a19f58d_0_69" descr="A picture containing toy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l="17939" r="36854"/>
          <a:stretch/>
        </p:blipFill>
        <p:spPr>
          <a:xfrm rot="5400000">
            <a:off x="8599404" y="2638320"/>
            <a:ext cx="2805743" cy="3494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d6f61fe245_0_12"/>
          <p:cNvSpPr txBox="1">
            <a:spLocks noGrp="1"/>
          </p:cNvSpPr>
          <p:nvPr>
            <p:ph type="title"/>
          </p:nvPr>
        </p:nvSpPr>
        <p:spPr>
          <a:xfrm>
            <a:off x="453403" y="276087"/>
            <a:ext cx="11295900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5000"/>
              <a:buFont typeface="Georgia"/>
              <a:buNone/>
            </a:pPr>
            <a:r>
              <a:rPr lang="en-US" sz="5000"/>
              <a:t>VOCAB FOR BAND FAMILIES</a:t>
            </a:r>
            <a:endParaRPr sz="5000"/>
          </a:p>
        </p:txBody>
      </p:sp>
      <p:sp>
        <p:nvSpPr>
          <p:cNvPr id="462" name="Google Shape;462;g3d6f61fe245_0_12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463" name="Google Shape;463;g3d6f61fe245_0_12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3d6f61fe245_0_12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g3d6f61fe245_0_12"/>
          <p:cNvSpPr/>
          <p:nvPr/>
        </p:nvSpPr>
        <p:spPr>
          <a:xfrm>
            <a:off x="454324" y="2156602"/>
            <a:ext cx="3519600" cy="7245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Flag</a:t>
            </a:r>
            <a:endParaRPr/>
          </a:p>
        </p:txBody>
      </p:sp>
      <p:sp>
        <p:nvSpPr>
          <p:cNvPr id="466" name="Google Shape;466;g3d6f61fe245_0_12"/>
          <p:cNvSpPr/>
          <p:nvPr/>
        </p:nvSpPr>
        <p:spPr>
          <a:xfrm>
            <a:off x="4336211" y="2156602"/>
            <a:ext cx="3519600" cy="7245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Rifle</a:t>
            </a:r>
            <a:endParaRPr/>
          </a:p>
        </p:txBody>
      </p:sp>
      <p:sp>
        <p:nvSpPr>
          <p:cNvPr id="467" name="Google Shape;467;g3d6f61fe245_0_12"/>
          <p:cNvSpPr/>
          <p:nvPr/>
        </p:nvSpPr>
        <p:spPr>
          <a:xfrm>
            <a:off x="8218098" y="2156602"/>
            <a:ext cx="3519600" cy="7245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Sabre</a:t>
            </a:r>
            <a:endParaRPr/>
          </a:p>
        </p:txBody>
      </p:sp>
      <p:sp>
        <p:nvSpPr>
          <p:cNvPr id="468" name="Google Shape;468;g3d6f61fe245_0_12"/>
          <p:cNvSpPr txBox="1"/>
          <p:nvPr/>
        </p:nvSpPr>
        <p:spPr>
          <a:xfrm>
            <a:off x="453403" y="5788325"/>
            <a:ext cx="3519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Color Guard uses Flags to add visuals to the show. They are a standard piece of guard equipment. </a:t>
            </a:r>
            <a:endParaRPr/>
          </a:p>
        </p:txBody>
      </p:sp>
      <p:sp>
        <p:nvSpPr>
          <p:cNvPr id="469" name="Google Shape;469;g3d6f61fe245_0_12"/>
          <p:cNvSpPr txBox="1"/>
          <p:nvPr/>
        </p:nvSpPr>
        <p:spPr>
          <a:xfrm>
            <a:off x="4347946" y="5788325"/>
            <a:ext cx="3519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Rifles are more advanced guard equipment. Guard will have tryouts to determine who will use a rifle in the show.</a:t>
            </a:r>
            <a:endParaRPr/>
          </a:p>
        </p:txBody>
      </p:sp>
      <p:sp>
        <p:nvSpPr>
          <p:cNvPr id="470" name="Google Shape;470;g3d6f61fe245_0_12"/>
          <p:cNvSpPr txBox="1"/>
          <p:nvPr/>
        </p:nvSpPr>
        <p:spPr>
          <a:xfrm>
            <a:off x="8229834" y="5788325"/>
            <a:ext cx="3519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Sabres are more advanced guard equipment. Guard will have tryouts to determine who will use a sabre in the show.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71" name="Google Shape;471;g3d6f61fe245_0_12"/>
          <p:cNvPicPr preferRelativeResize="0"/>
          <p:nvPr/>
        </p:nvPicPr>
        <p:blipFill rotWithShape="1">
          <a:blip r:embed="rId3">
            <a:alphaModFix/>
          </a:blip>
          <a:srcRect b="9058"/>
          <a:stretch/>
        </p:blipFill>
        <p:spPr>
          <a:xfrm>
            <a:off x="454325" y="2982575"/>
            <a:ext cx="3494250" cy="28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3d6f61fe245_0_12"/>
          <p:cNvPicPr preferRelativeResize="0"/>
          <p:nvPr/>
        </p:nvPicPr>
        <p:blipFill rotWithShape="1">
          <a:blip r:embed="rId4">
            <a:alphaModFix/>
          </a:blip>
          <a:srcRect b="22088"/>
          <a:stretch/>
        </p:blipFill>
        <p:spPr>
          <a:xfrm>
            <a:off x="4347950" y="2982575"/>
            <a:ext cx="3446325" cy="28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3d6f61fe245_0_12"/>
          <p:cNvPicPr preferRelativeResize="0"/>
          <p:nvPr/>
        </p:nvPicPr>
        <p:blipFill rotWithShape="1">
          <a:blip r:embed="rId5">
            <a:alphaModFix/>
          </a:blip>
          <a:srcRect b="11135"/>
          <a:stretch/>
        </p:blipFill>
        <p:spPr>
          <a:xfrm>
            <a:off x="8229825" y="2982575"/>
            <a:ext cx="3494250" cy="283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1"/>
          <p:cNvSpPr txBox="1"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Georgia"/>
              <a:buNone/>
            </a:pPr>
            <a:r>
              <a:rPr lang="en-US"/>
              <a:t>Uniforms and Required Items</a:t>
            </a:r>
            <a:endParaRPr/>
          </a:p>
        </p:txBody>
      </p:sp>
      <p:sp>
        <p:nvSpPr>
          <p:cNvPr id="479" name="Google Shape;479;p21"/>
          <p:cNvSpPr txBox="1"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  <p:pic>
        <p:nvPicPr>
          <p:cNvPr id="480" name="Google Shape;480;p21"/>
          <p:cNvPicPr preferRelativeResize="0"/>
          <p:nvPr/>
        </p:nvPicPr>
        <p:blipFill rotWithShape="1">
          <a:blip r:embed="rId3">
            <a:alphaModFix/>
          </a:blip>
          <a:srcRect l="27049" r="14161"/>
          <a:stretch/>
        </p:blipFill>
        <p:spPr>
          <a:xfrm>
            <a:off x="8896350" y="2047875"/>
            <a:ext cx="3295650" cy="39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2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ct val="100000"/>
              <a:buFont typeface="Georgia"/>
              <a:buNone/>
            </a:pPr>
            <a:r>
              <a:rPr lang="en-US" sz="5000"/>
              <a:t>Required Items for Marching Season – WINDS &amp; PERCUSSION</a:t>
            </a:r>
            <a:endParaRPr/>
          </a:p>
        </p:txBody>
      </p:sp>
      <p:sp>
        <p:nvSpPr>
          <p:cNvPr id="486" name="Google Shape;486;p22"/>
          <p:cNvSpPr txBox="1">
            <a:spLocks noGrp="1"/>
          </p:cNvSpPr>
          <p:nvPr>
            <p:ph type="body" idx="1"/>
          </p:nvPr>
        </p:nvSpPr>
        <p:spPr>
          <a:xfrm>
            <a:off x="353625" y="1459650"/>
            <a:ext cx="4693800" cy="45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210312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Sub Shirt</a:t>
            </a:r>
            <a:endParaRPr dirty="0"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Show Shirt </a:t>
            </a:r>
            <a:r>
              <a:rPr lang="en-US" sz="1300" dirty="0"/>
              <a:t>(cost included in band fee)</a:t>
            </a:r>
            <a:endParaRPr dirty="0"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Baseball Cap, Visor or Beret </a:t>
            </a:r>
            <a:r>
              <a:rPr lang="en-US" sz="1300" dirty="0"/>
              <a:t>(tubas only)</a:t>
            </a:r>
            <a:endParaRPr dirty="0"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String Bag</a:t>
            </a:r>
            <a:endParaRPr dirty="0"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Band Shoes</a:t>
            </a:r>
            <a:endParaRPr dirty="0"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Gloves </a:t>
            </a:r>
            <a:r>
              <a:rPr lang="en-US" sz="1300" dirty="0"/>
              <a:t>(except percussion)</a:t>
            </a:r>
            <a:endParaRPr dirty="0"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Percussion Items </a:t>
            </a:r>
            <a:r>
              <a:rPr lang="en-US" sz="1300" dirty="0"/>
              <a:t>(new percussion only)</a:t>
            </a:r>
            <a:endParaRPr dirty="0"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Flip Folder &amp; Lyre </a:t>
            </a:r>
            <a:r>
              <a:rPr lang="en-US" sz="1400" dirty="0"/>
              <a:t>(CAN be purchased on your own)</a:t>
            </a:r>
            <a:endParaRPr dirty="0"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Tall Black Socks</a:t>
            </a:r>
            <a:r>
              <a:rPr lang="en-US" dirty="0">
                <a:solidFill>
                  <a:srgbClr val="C00000"/>
                </a:solidFill>
              </a:rPr>
              <a:t>*</a:t>
            </a:r>
            <a:endParaRPr dirty="0"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Black shorts</a:t>
            </a:r>
            <a:r>
              <a:rPr lang="en-US" dirty="0">
                <a:solidFill>
                  <a:srgbClr val="C00000"/>
                </a:solidFill>
              </a:rPr>
              <a:t>*</a:t>
            </a:r>
            <a:endParaRPr dirty="0"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5650"/>
              <a:buChar char="•"/>
            </a:pPr>
            <a:r>
              <a:rPr lang="en-US" dirty="0"/>
              <a:t>Lincoln Water JUG - </a:t>
            </a:r>
            <a:r>
              <a:rPr lang="en-US" sz="2000" b="1" dirty="0"/>
              <a:t>NEW THIS YEAR</a:t>
            </a:r>
            <a:endParaRPr sz="2000" b="1" dirty="0"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ct val="100000"/>
              <a:buChar char="•"/>
            </a:pPr>
            <a:r>
              <a:rPr lang="en-US" dirty="0"/>
              <a:t>Practice Shirt - </a:t>
            </a:r>
            <a:r>
              <a:rPr lang="en-US" sz="2000" b="1" dirty="0"/>
              <a:t>NEW THIS YEAR</a:t>
            </a:r>
            <a:endParaRPr sz="2000" b="1" dirty="0"/>
          </a:p>
        </p:txBody>
      </p:sp>
      <p:sp>
        <p:nvSpPr>
          <p:cNvPr id="487" name="Google Shape;487;p22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489" name="Google Shape;489;p22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  <p:pic>
        <p:nvPicPr>
          <p:cNvPr id="490" name="Google Shape;49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2550" y="2296596"/>
            <a:ext cx="6503988" cy="4116207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22"/>
          <p:cNvSpPr txBox="1"/>
          <p:nvPr/>
        </p:nvSpPr>
        <p:spPr>
          <a:xfrm>
            <a:off x="5162550" y="1690008"/>
            <a:ext cx="650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Order and Pay in JULY (before band camp)</a:t>
            </a:r>
            <a:endParaRPr sz="1800" b="1">
              <a:solidFill>
                <a:schemeClr val="accent2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You will get an email when ordering opens.</a:t>
            </a:r>
            <a:endParaRPr/>
          </a:p>
        </p:txBody>
      </p:sp>
      <p:sp>
        <p:nvSpPr>
          <p:cNvPr id="492" name="Google Shape;492;p22"/>
          <p:cNvSpPr txBox="1"/>
          <p:nvPr/>
        </p:nvSpPr>
        <p:spPr>
          <a:xfrm>
            <a:off x="525462" y="5968708"/>
            <a:ext cx="452206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dirty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* </a:t>
            </a:r>
            <a:r>
              <a:rPr lang="en-US" sz="1400" b="1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Must be purchased on your own (Target, Walmart, etc.). Must have by start of camp.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3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ct val="100000"/>
              <a:buFont typeface="Georgia"/>
              <a:buNone/>
            </a:pPr>
            <a:r>
              <a:rPr lang="en-US" sz="5000"/>
              <a:t>Required Items for Marching Season – COLOR GUARD</a:t>
            </a:r>
            <a:endParaRPr/>
          </a:p>
        </p:txBody>
      </p:sp>
      <p:sp>
        <p:nvSpPr>
          <p:cNvPr id="498" name="Google Shape;498;p23"/>
          <p:cNvSpPr txBox="1">
            <a:spLocks noGrp="1"/>
          </p:cNvSpPr>
          <p:nvPr>
            <p:ph type="body" idx="1"/>
          </p:nvPr>
        </p:nvSpPr>
        <p:spPr>
          <a:xfrm>
            <a:off x="410400" y="1759550"/>
            <a:ext cx="5199000" cy="41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10312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Show Shirt </a:t>
            </a:r>
            <a:r>
              <a:rPr lang="en-US" sz="1300"/>
              <a:t>(cost included in band fee)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Uniform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Warm-up Jacket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Duffle Bag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Poms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Jazz Shoes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Black Shirt / Leggings</a:t>
            </a:r>
            <a:r>
              <a:rPr lang="en-US">
                <a:solidFill>
                  <a:srgbClr val="C00000"/>
                </a:solidFill>
              </a:rPr>
              <a:t>*</a:t>
            </a:r>
            <a:r>
              <a:rPr lang="en-US"/>
              <a:t> 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Makeup, Undergarments</a:t>
            </a:r>
            <a:r>
              <a:rPr lang="en-US">
                <a:solidFill>
                  <a:srgbClr val="C00000"/>
                </a:solidFill>
              </a:rPr>
              <a:t>*</a:t>
            </a:r>
            <a:endParaRPr/>
          </a:p>
          <a:p>
            <a:pPr marL="210312" lvl="0" indent="-210312" algn="l" rtl="0">
              <a:spcBef>
                <a:spcPts val="1100"/>
              </a:spcBef>
              <a:spcAft>
                <a:spcPts val="0"/>
              </a:spcAft>
              <a:buSzPts val="2200"/>
              <a:buChar char="•"/>
            </a:pPr>
            <a:r>
              <a:rPr lang="en-US"/>
              <a:t>Lincoln Water JUG </a:t>
            </a:r>
            <a:r>
              <a:rPr lang="en-US" sz="1900"/>
              <a:t>- </a:t>
            </a:r>
            <a:r>
              <a:rPr lang="en-US" sz="1900" b="1"/>
              <a:t>NEW THIS YEAR</a:t>
            </a:r>
            <a:endParaRPr sz="1900" b="1"/>
          </a:p>
          <a:p>
            <a:pPr marL="210312" lvl="0" indent="-210312" algn="l" rtl="0">
              <a:spcBef>
                <a:spcPts val="1100"/>
              </a:spcBef>
              <a:spcAft>
                <a:spcPts val="0"/>
              </a:spcAft>
              <a:buSzPts val="2200"/>
              <a:buChar char="•"/>
            </a:pPr>
            <a:r>
              <a:rPr lang="en-US"/>
              <a:t>Practice Shirt - </a:t>
            </a:r>
            <a:r>
              <a:rPr lang="en-US" b="1"/>
              <a:t>NEW THIS YEAR</a:t>
            </a:r>
            <a:endParaRPr/>
          </a:p>
        </p:txBody>
      </p:sp>
      <p:sp>
        <p:nvSpPr>
          <p:cNvPr id="499" name="Google Shape;499;p23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501" name="Google Shape;501;p23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  <p:sp>
        <p:nvSpPr>
          <p:cNvPr id="502" name="Google Shape;502;p23"/>
          <p:cNvSpPr txBox="1"/>
          <p:nvPr/>
        </p:nvSpPr>
        <p:spPr>
          <a:xfrm>
            <a:off x="5162550" y="1690008"/>
            <a:ext cx="6504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Order and pay in JULY (before band camp).</a:t>
            </a:r>
            <a:br>
              <a:rPr lang="en-US" sz="1800" b="1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1800" b="1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You will get an email when ordering opens.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143659"/>
                </a:solidFill>
                <a:latin typeface="Corbel"/>
                <a:ea typeface="Corbel"/>
                <a:cs typeface="Corbel"/>
                <a:sym typeface="Corbel"/>
              </a:rPr>
              <a:t>Color Guard staff will communicate about Uniform sizing and ordering on the Band App. </a:t>
            </a:r>
            <a:endParaRPr/>
          </a:p>
        </p:txBody>
      </p:sp>
      <p:sp>
        <p:nvSpPr>
          <p:cNvPr id="503" name="Google Shape;503;p23"/>
          <p:cNvSpPr txBox="1"/>
          <p:nvPr/>
        </p:nvSpPr>
        <p:spPr>
          <a:xfrm>
            <a:off x="410400" y="5968708"/>
            <a:ext cx="46371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dirty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* </a:t>
            </a:r>
            <a:r>
              <a:rPr lang="en-US" sz="1400" b="1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Must be purchased on your own (Target, Walmart, etc.). Must have by start of camp. </a:t>
            </a:r>
            <a:endParaRPr dirty="0"/>
          </a:p>
        </p:txBody>
      </p:sp>
      <p:pic>
        <p:nvPicPr>
          <p:cNvPr id="504" name="Google Shape;504;p23"/>
          <p:cNvPicPr preferRelativeResize="0"/>
          <p:nvPr/>
        </p:nvPicPr>
        <p:blipFill rotWithShape="1">
          <a:blip r:embed="rId3">
            <a:alphaModFix/>
          </a:blip>
          <a:srcRect t="15767" b="7403"/>
          <a:stretch/>
        </p:blipFill>
        <p:spPr>
          <a:xfrm>
            <a:off x="5609261" y="3001992"/>
            <a:ext cx="5629005" cy="3243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4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ct val="100000"/>
              <a:buFont typeface="Georgia"/>
              <a:buNone/>
            </a:pPr>
            <a:r>
              <a:rPr lang="en-US" sz="5000"/>
              <a:t>Required Items for Concert Season</a:t>
            </a:r>
            <a:endParaRPr/>
          </a:p>
        </p:txBody>
      </p:sp>
      <p:sp>
        <p:nvSpPr>
          <p:cNvPr id="510" name="Google Shape;510;p24"/>
          <p:cNvSpPr txBox="1">
            <a:spLocks noGrp="1"/>
          </p:cNvSpPr>
          <p:nvPr>
            <p:ph type="body" idx="1"/>
          </p:nvPr>
        </p:nvSpPr>
        <p:spPr>
          <a:xfrm>
            <a:off x="816492" y="1759560"/>
            <a:ext cx="4213785" cy="4116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0312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Concert Shirt (tux shirt)</a:t>
            </a:r>
            <a:endParaRPr sz="1300"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Concert pants (tux pants)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Black Bowtie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Black Cummerbund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Black dress shoes </a:t>
            </a:r>
            <a:r>
              <a:rPr lang="en-US" sz="1200"/>
              <a:t>(can wear marching shoes)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Jacket </a:t>
            </a:r>
            <a:r>
              <a:rPr lang="en-US" sz="1200"/>
              <a:t>(provided by LHS)</a:t>
            </a:r>
            <a:endParaRPr/>
          </a:p>
        </p:txBody>
      </p:sp>
      <p:sp>
        <p:nvSpPr>
          <p:cNvPr id="511" name="Google Shape;511;p24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513" name="Google Shape;513;p24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  <p:sp>
        <p:nvSpPr>
          <p:cNvPr id="514" name="Google Shape;514;p24"/>
          <p:cNvSpPr txBox="1"/>
          <p:nvPr/>
        </p:nvSpPr>
        <p:spPr>
          <a:xfrm>
            <a:off x="5162550" y="1690008"/>
            <a:ext cx="650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Order and pay in </a:t>
            </a:r>
            <a:r>
              <a:rPr lang="en-US" sz="1800" b="1" u="sng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SEPTEMBER</a:t>
            </a:r>
            <a:r>
              <a:rPr lang="en-US" sz="1800" b="1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.</a:t>
            </a:r>
            <a:br>
              <a:rPr lang="en-US" sz="1800" b="1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1800" b="1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rPr>
              <a:t>You will get an email when ordering opens.</a:t>
            </a:r>
            <a:endParaRPr/>
          </a:p>
        </p:txBody>
      </p:sp>
      <p:pic>
        <p:nvPicPr>
          <p:cNvPr id="515" name="Google Shape;515;p24"/>
          <p:cNvPicPr preferRelativeResize="0"/>
          <p:nvPr/>
        </p:nvPicPr>
        <p:blipFill rotWithShape="1">
          <a:blip r:embed="rId3">
            <a:alphaModFix/>
          </a:blip>
          <a:srcRect t="8320"/>
          <a:stretch/>
        </p:blipFill>
        <p:spPr>
          <a:xfrm>
            <a:off x="5434641" y="2336339"/>
            <a:ext cx="5734110" cy="3912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Georgia"/>
              <a:buNone/>
            </a:pPr>
            <a:r>
              <a:rPr lang="en-US"/>
              <a:t>INTRODUCTIONS</a:t>
            </a:r>
            <a:endParaRPr/>
          </a:p>
        </p:txBody>
      </p:sp>
      <p:sp>
        <p:nvSpPr>
          <p:cNvPr id="109" name="Google Shape;109;p3"/>
          <p:cNvSpPr txBox="1"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5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ct val="100000"/>
              <a:buFont typeface="Georgia"/>
              <a:buNone/>
            </a:pPr>
            <a:r>
              <a:rPr lang="en-US" sz="5000"/>
              <a:t>Required Items for Winter Guard</a:t>
            </a:r>
            <a:endParaRPr/>
          </a:p>
        </p:txBody>
      </p:sp>
      <p:sp>
        <p:nvSpPr>
          <p:cNvPr id="521" name="Google Shape;521;p25"/>
          <p:cNvSpPr txBox="1">
            <a:spLocks noGrp="1"/>
          </p:cNvSpPr>
          <p:nvPr>
            <p:ph type="body" idx="1"/>
          </p:nvPr>
        </p:nvSpPr>
        <p:spPr>
          <a:xfrm>
            <a:off x="816492" y="1759560"/>
            <a:ext cx="4213785" cy="4116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0312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Same items as marching season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Warm-up Jacket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Duffle Bag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Jazz Shoes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Makeup, Undergarments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Lincoln Water JUG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/>
              <a:t>PLUS - Winter Guard Uniform</a:t>
            </a:r>
            <a:endParaRPr/>
          </a:p>
        </p:txBody>
      </p:sp>
      <p:sp>
        <p:nvSpPr>
          <p:cNvPr id="522" name="Google Shape;522;p25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sp>
        <p:nvSpPr>
          <p:cNvPr id="524" name="Google Shape;524;p25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  <p:sp>
        <p:nvSpPr>
          <p:cNvPr id="525" name="Google Shape;525;p25"/>
          <p:cNvSpPr txBox="1"/>
          <p:nvPr/>
        </p:nvSpPr>
        <p:spPr>
          <a:xfrm>
            <a:off x="5162550" y="1690008"/>
            <a:ext cx="65039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143659"/>
                </a:solidFill>
                <a:latin typeface="Corbel"/>
                <a:ea typeface="Corbel"/>
                <a:cs typeface="Corbel"/>
                <a:sym typeface="Corbel"/>
              </a:rPr>
              <a:t>Color Guard staff will communicate about Uniform sizing and ordering on the Band App. </a:t>
            </a:r>
            <a:endParaRPr/>
          </a:p>
        </p:txBody>
      </p:sp>
      <p:pic>
        <p:nvPicPr>
          <p:cNvPr id="526" name="Google Shape;52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5652" y="2336339"/>
            <a:ext cx="6066110" cy="424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6"/>
          <p:cNvSpPr txBox="1">
            <a:spLocks noGrp="1"/>
          </p:cNvSpPr>
          <p:nvPr>
            <p:ph type="title"/>
          </p:nvPr>
        </p:nvSpPr>
        <p:spPr>
          <a:xfrm>
            <a:off x="1410025" y="276072"/>
            <a:ext cx="9372000" cy="1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ct val="100000"/>
              <a:buFont typeface="Georgia"/>
              <a:buNone/>
            </a:pPr>
            <a:r>
              <a:rPr lang="en-US" sz="5000"/>
              <a:t>Where to Order</a:t>
            </a:r>
            <a:br>
              <a:rPr lang="en-US" sz="5000"/>
            </a:br>
            <a:r>
              <a:rPr lang="en-US" sz="5000"/>
              <a:t>WINDS &amp; PERCUSSION</a:t>
            </a:r>
            <a:endParaRPr/>
          </a:p>
        </p:txBody>
      </p:sp>
      <p:sp>
        <p:nvSpPr>
          <p:cNvPr id="532" name="Google Shape;532;p26"/>
          <p:cNvSpPr txBox="1">
            <a:spLocks noGrp="1"/>
          </p:cNvSpPr>
          <p:nvPr>
            <p:ph type="body" idx="1"/>
          </p:nvPr>
        </p:nvSpPr>
        <p:spPr>
          <a:xfrm>
            <a:off x="1409699" y="1843634"/>
            <a:ext cx="4608576" cy="534757"/>
          </a:xfrm>
          <a:prstGeom prst="rect">
            <a:avLst/>
          </a:prstGeom>
          <a:solidFill>
            <a:srgbClr val="F9E6CB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Order through LHS</a:t>
            </a:r>
            <a:endParaRPr/>
          </a:p>
        </p:txBody>
      </p:sp>
      <p:sp>
        <p:nvSpPr>
          <p:cNvPr id="533" name="Google Shape;533;p26"/>
          <p:cNvSpPr txBox="1">
            <a:spLocks noGrp="1"/>
          </p:cNvSpPr>
          <p:nvPr>
            <p:ph type="body" idx="2"/>
          </p:nvPr>
        </p:nvSpPr>
        <p:spPr>
          <a:xfrm>
            <a:off x="1409698" y="2434147"/>
            <a:ext cx="4762501" cy="414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0312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 b="1"/>
              <a:t>ORDERING WILL OPEN IN JULY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Sub Shirt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Show Shirt 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Hat (cap, visor, or beret for tubas)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String Bag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Band Shoes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Gloves (except percussion)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Percussion Items (new percussion only)</a:t>
            </a:r>
            <a:endParaRPr sz="1400"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Lincoln Water Jug</a:t>
            </a:r>
            <a:endParaRPr sz="1400"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Practice Shirt</a:t>
            </a:r>
            <a:endParaRPr sz="1400"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 b="1"/>
              <a:t>ORDERING WILL OPEN IN SEPTEMBER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Concert Tux Shirt (can also purchase on your own)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Concert Tux Pants (can also purchase on your own)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Black Bowtie (can also purchase on your own)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Black Cummerbund (can also purchase on your own)</a:t>
            </a:r>
            <a:endParaRPr/>
          </a:p>
        </p:txBody>
      </p:sp>
      <p:sp>
        <p:nvSpPr>
          <p:cNvPr id="534" name="Google Shape;534;p26"/>
          <p:cNvSpPr txBox="1">
            <a:spLocks noGrp="1"/>
          </p:cNvSpPr>
          <p:nvPr>
            <p:ph type="body" idx="3"/>
          </p:nvPr>
        </p:nvSpPr>
        <p:spPr>
          <a:xfrm>
            <a:off x="6172200" y="1843634"/>
            <a:ext cx="4610100" cy="534758"/>
          </a:xfrm>
          <a:prstGeom prst="rect">
            <a:avLst/>
          </a:prstGeom>
          <a:solidFill>
            <a:srgbClr val="E3EFFB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Purchase on Your Own</a:t>
            </a:r>
            <a:endParaRPr/>
          </a:p>
        </p:txBody>
      </p:sp>
      <p:sp>
        <p:nvSpPr>
          <p:cNvPr id="535" name="Google Shape;535;p26"/>
          <p:cNvSpPr txBox="1">
            <a:spLocks noGrp="1"/>
          </p:cNvSpPr>
          <p:nvPr>
            <p:ph type="body" idx="4"/>
          </p:nvPr>
        </p:nvSpPr>
        <p:spPr>
          <a:xfrm>
            <a:off x="6172200" y="2434147"/>
            <a:ext cx="4610100" cy="381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Black Shorts</a:t>
            </a:r>
            <a:br>
              <a:rPr lang="en-US" sz="1400"/>
            </a:br>
            <a:r>
              <a:rPr lang="en-US" sz="1400" i="1"/>
              <a:t>Needed by LAST day of Band Camp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Tall Black Socks</a:t>
            </a:r>
            <a:br>
              <a:rPr lang="en-US" sz="1400"/>
            </a:br>
            <a:r>
              <a:rPr lang="en-US" sz="1400" i="1"/>
              <a:t>Needed by LAST day of Band Camp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Black Dress Shoes</a:t>
            </a:r>
            <a:br>
              <a:rPr lang="en-US" sz="1400"/>
            </a:br>
            <a:r>
              <a:rPr lang="en-US" sz="1400" i="1"/>
              <a:t>Needed by Fall Concert – can wear marching shoes</a:t>
            </a:r>
            <a:endParaRPr/>
          </a:p>
        </p:txBody>
      </p:sp>
      <p:sp>
        <p:nvSpPr>
          <p:cNvPr id="536" name="Google Shape;536;p26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sp>
        <p:nvSpPr>
          <p:cNvPr id="538" name="Google Shape;538;p26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7"/>
          <p:cNvSpPr txBox="1">
            <a:spLocks noGrp="1"/>
          </p:cNvSpPr>
          <p:nvPr>
            <p:ph type="title"/>
          </p:nvPr>
        </p:nvSpPr>
        <p:spPr>
          <a:xfrm>
            <a:off x="1410025" y="276073"/>
            <a:ext cx="9372000" cy="13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ct val="100000"/>
              <a:buFont typeface="Georgia"/>
              <a:buNone/>
            </a:pPr>
            <a:r>
              <a:rPr lang="en-US" sz="5000"/>
              <a:t>Where to Order</a:t>
            </a:r>
            <a:br>
              <a:rPr lang="en-US" sz="5000"/>
            </a:br>
            <a:r>
              <a:rPr lang="en-US" sz="5000"/>
              <a:t>COLOR GUARD</a:t>
            </a:r>
            <a:endParaRPr/>
          </a:p>
        </p:txBody>
      </p:sp>
      <p:sp>
        <p:nvSpPr>
          <p:cNvPr id="544" name="Google Shape;544;p27"/>
          <p:cNvSpPr txBox="1">
            <a:spLocks noGrp="1"/>
          </p:cNvSpPr>
          <p:nvPr>
            <p:ph type="body" idx="1"/>
          </p:nvPr>
        </p:nvSpPr>
        <p:spPr>
          <a:xfrm>
            <a:off x="1409699" y="1843634"/>
            <a:ext cx="4608576" cy="534757"/>
          </a:xfrm>
          <a:prstGeom prst="rect">
            <a:avLst/>
          </a:prstGeom>
          <a:solidFill>
            <a:srgbClr val="F9E6CB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Order through LHS</a:t>
            </a:r>
            <a:endParaRPr/>
          </a:p>
        </p:txBody>
      </p:sp>
      <p:sp>
        <p:nvSpPr>
          <p:cNvPr id="545" name="Google Shape;545;p27"/>
          <p:cNvSpPr txBox="1">
            <a:spLocks noGrp="1"/>
          </p:cNvSpPr>
          <p:nvPr>
            <p:ph type="body" idx="2"/>
          </p:nvPr>
        </p:nvSpPr>
        <p:spPr>
          <a:xfrm>
            <a:off x="1409699" y="2434147"/>
            <a:ext cx="4608576" cy="381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0312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 b="1"/>
              <a:t>ORDERING WILL OPEN IN JULY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Show Shirt (cost included in band fee)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Uniform</a:t>
            </a:r>
            <a:r>
              <a:rPr lang="en-US" sz="1600">
                <a:solidFill>
                  <a:srgbClr val="C00000"/>
                </a:solidFill>
              </a:rPr>
              <a:t>*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Warm-up Jacket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Short-sleeve Baseball Jersey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Duffel Bag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Poms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Jazz Shoes</a:t>
            </a:r>
            <a:endParaRPr sz="1600"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Lincoln Water Jug</a:t>
            </a:r>
            <a:endParaRPr sz="1600"/>
          </a:p>
          <a:p>
            <a:pPr marL="438912" lvl="1" indent="-1554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Practice Shirt</a:t>
            </a:r>
            <a:endParaRPr sz="1600"/>
          </a:p>
        </p:txBody>
      </p:sp>
      <p:sp>
        <p:nvSpPr>
          <p:cNvPr id="546" name="Google Shape;546;p27"/>
          <p:cNvSpPr txBox="1">
            <a:spLocks noGrp="1"/>
          </p:cNvSpPr>
          <p:nvPr>
            <p:ph type="body" idx="3"/>
          </p:nvPr>
        </p:nvSpPr>
        <p:spPr>
          <a:xfrm>
            <a:off x="6172200" y="1843634"/>
            <a:ext cx="4610100" cy="534758"/>
          </a:xfrm>
          <a:prstGeom prst="rect">
            <a:avLst/>
          </a:prstGeom>
          <a:solidFill>
            <a:srgbClr val="E3EFFB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Purchase on Your Own</a:t>
            </a:r>
            <a:endParaRPr/>
          </a:p>
        </p:txBody>
      </p:sp>
      <p:sp>
        <p:nvSpPr>
          <p:cNvPr id="547" name="Google Shape;547;p27"/>
          <p:cNvSpPr txBox="1">
            <a:spLocks noGrp="1"/>
          </p:cNvSpPr>
          <p:nvPr>
            <p:ph type="body" idx="4"/>
          </p:nvPr>
        </p:nvSpPr>
        <p:spPr>
          <a:xfrm>
            <a:off x="6172200" y="2434147"/>
            <a:ext cx="4610100" cy="381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0312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Black Shirt/Leggings</a:t>
            </a:r>
            <a:br>
              <a:rPr lang="en-US" sz="1600"/>
            </a:br>
            <a:r>
              <a:rPr lang="en-US" sz="1400" i="1"/>
              <a:t>Needed by LAST day of Band Camp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Makeup</a:t>
            </a:r>
            <a:br>
              <a:rPr lang="en-US" sz="1600"/>
            </a:br>
            <a:r>
              <a:rPr lang="en-US" sz="1400" i="1"/>
              <a:t>Needed by LAST day of Band Camp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Tights/ Undergarments</a:t>
            </a:r>
            <a:br>
              <a:rPr lang="en-US" sz="1600"/>
            </a:br>
            <a:r>
              <a:rPr lang="en-US" sz="1400" i="1"/>
              <a:t>Needed when uniforms arrive – Staff will inform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Gloves (rifle and saber only)</a:t>
            </a:r>
            <a:br>
              <a:rPr lang="en-US" sz="1600"/>
            </a:br>
            <a:r>
              <a:rPr lang="en-US" sz="1400" i="1"/>
              <a:t>Needed by first day of Color Guard Camp</a:t>
            </a:r>
            <a:endParaRPr/>
          </a:p>
        </p:txBody>
      </p:sp>
      <p:sp>
        <p:nvSpPr>
          <p:cNvPr id="548" name="Google Shape;548;p27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550" name="Google Shape;550;p27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  <p:sp>
        <p:nvSpPr>
          <p:cNvPr id="551" name="Google Shape;551;p27"/>
          <p:cNvSpPr txBox="1"/>
          <p:nvPr/>
        </p:nvSpPr>
        <p:spPr>
          <a:xfrm>
            <a:off x="1637716" y="5914189"/>
            <a:ext cx="40937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* </a:t>
            </a:r>
            <a:r>
              <a:rPr lang="en-US" sz="1400" b="1" i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Color Guard staff will communicate about uniform sizing and ordering on the Band App.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8"/>
          <p:cNvSpPr txBox="1">
            <a:spLocks noGrp="1"/>
          </p:cNvSpPr>
          <p:nvPr>
            <p:ph type="title"/>
          </p:nvPr>
        </p:nvSpPr>
        <p:spPr>
          <a:xfrm>
            <a:off x="410400" y="309000"/>
            <a:ext cx="113904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ct val="100000"/>
              <a:buFont typeface="Georgia"/>
              <a:buNone/>
            </a:pPr>
            <a:r>
              <a:rPr lang="en-US" sz="5000"/>
              <a:t>Uniform Fittings &amp; Item Distribution for </a:t>
            </a:r>
            <a:r>
              <a:rPr lang="en-US" sz="5000" b="1"/>
              <a:t>WINDS &amp; PERCUSSION</a:t>
            </a:r>
            <a:r>
              <a:rPr lang="en-US" sz="5000"/>
              <a:t> </a:t>
            </a:r>
            <a:r>
              <a:rPr lang="en-US" sz="3778" i="1"/>
              <a:t>(not req. for guard)</a:t>
            </a:r>
            <a:br>
              <a:rPr lang="en-US" sz="5000"/>
            </a:br>
            <a:br>
              <a:rPr lang="en-US" sz="5000"/>
            </a:br>
            <a:r>
              <a:rPr lang="en-US" sz="5000" b="1">
                <a:solidFill>
                  <a:srgbClr val="C00000"/>
                </a:solidFill>
              </a:rPr>
              <a:t>Saturday, July 25</a:t>
            </a:r>
            <a:r>
              <a:rPr lang="en-US" sz="5000" b="1" baseline="30000">
                <a:solidFill>
                  <a:srgbClr val="C00000"/>
                </a:solidFill>
              </a:rPr>
              <a:t>th</a:t>
            </a:r>
            <a:r>
              <a:rPr lang="en-US" sz="5000" b="1">
                <a:solidFill>
                  <a:srgbClr val="C00000"/>
                </a:solidFill>
              </a:rPr>
              <a:t> 10am – 2pm</a:t>
            </a:r>
            <a:endParaRPr/>
          </a:p>
        </p:txBody>
      </p:sp>
      <p:sp>
        <p:nvSpPr>
          <p:cNvPr id="557" name="Google Shape;557;p28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sp>
        <p:nvSpPr>
          <p:cNvPr id="559" name="Google Shape;559;p28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  <p:sp>
        <p:nvSpPr>
          <p:cNvPr id="560" name="Google Shape;560;p28"/>
          <p:cNvSpPr/>
          <p:nvPr/>
        </p:nvSpPr>
        <p:spPr>
          <a:xfrm>
            <a:off x="2311880" y="3349744"/>
            <a:ext cx="1440611" cy="621102"/>
          </a:xfrm>
          <a:prstGeom prst="flowChartTerminator">
            <a:avLst/>
          </a:prstGeom>
          <a:solidFill>
            <a:srgbClr val="687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Check In</a:t>
            </a:r>
            <a:endParaRPr/>
          </a:p>
        </p:txBody>
      </p:sp>
      <p:sp>
        <p:nvSpPr>
          <p:cNvPr id="561" name="Google Shape;561;p28"/>
          <p:cNvSpPr/>
          <p:nvPr/>
        </p:nvSpPr>
        <p:spPr>
          <a:xfrm>
            <a:off x="4800599" y="3291516"/>
            <a:ext cx="2018581" cy="737557"/>
          </a:xfrm>
          <a:prstGeom prst="flowChartProcess">
            <a:avLst/>
          </a:prstGeom>
          <a:solidFill>
            <a:srgbClr val="1436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Get Trained</a:t>
            </a:r>
            <a:endParaRPr/>
          </a:p>
        </p:txBody>
      </p:sp>
      <p:sp>
        <p:nvSpPr>
          <p:cNvPr id="562" name="Google Shape;562;p28"/>
          <p:cNvSpPr/>
          <p:nvPr/>
        </p:nvSpPr>
        <p:spPr>
          <a:xfrm>
            <a:off x="7867288" y="3300142"/>
            <a:ext cx="2018581" cy="737557"/>
          </a:xfrm>
          <a:prstGeom prst="flowChartProcess">
            <a:avLst/>
          </a:prstGeom>
          <a:solidFill>
            <a:srgbClr val="1436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Pick up the items you ordered</a:t>
            </a:r>
            <a:endParaRPr/>
          </a:p>
        </p:txBody>
      </p:sp>
      <p:sp>
        <p:nvSpPr>
          <p:cNvPr id="563" name="Google Shape;563;p28"/>
          <p:cNvSpPr/>
          <p:nvPr/>
        </p:nvSpPr>
        <p:spPr>
          <a:xfrm>
            <a:off x="2022894" y="4808687"/>
            <a:ext cx="2018581" cy="737557"/>
          </a:xfrm>
          <a:prstGeom prst="flowChartProcess">
            <a:avLst/>
          </a:prstGeom>
          <a:solidFill>
            <a:srgbClr val="1436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Get Fitted for a Shako</a:t>
            </a:r>
            <a:endParaRPr/>
          </a:p>
        </p:txBody>
      </p:sp>
      <p:sp>
        <p:nvSpPr>
          <p:cNvPr id="564" name="Google Shape;564;p28"/>
          <p:cNvSpPr/>
          <p:nvPr/>
        </p:nvSpPr>
        <p:spPr>
          <a:xfrm>
            <a:off x="4800599" y="4808687"/>
            <a:ext cx="2902275" cy="737557"/>
          </a:xfrm>
          <a:prstGeom prst="flowChartProcess">
            <a:avLst/>
          </a:prstGeom>
          <a:solidFill>
            <a:srgbClr val="1436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Get Fitted for a Marching Uniform &amp; Concert Jacket</a:t>
            </a:r>
            <a:endParaRPr/>
          </a:p>
        </p:txBody>
      </p:sp>
      <p:sp>
        <p:nvSpPr>
          <p:cNvPr id="565" name="Google Shape;565;p28"/>
          <p:cNvSpPr/>
          <p:nvPr/>
        </p:nvSpPr>
        <p:spPr>
          <a:xfrm>
            <a:off x="8461998" y="4866914"/>
            <a:ext cx="1440611" cy="621102"/>
          </a:xfrm>
          <a:prstGeom prst="flowChartTerminator">
            <a:avLst/>
          </a:prstGeom>
          <a:solidFill>
            <a:srgbClr val="687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You’re Done!</a:t>
            </a:r>
            <a:endParaRPr/>
          </a:p>
        </p:txBody>
      </p:sp>
      <p:cxnSp>
        <p:nvCxnSpPr>
          <p:cNvPr id="566" name="Google Shape;566;p28"/>
          <p:cNvCxnSpPr>
            <a:stCxn id="560" idx="3"/>
            <a:endCxn id="561" idx="1"/>
          </p:cNvCxnSpPr>
          <p:nvPr/>
        </p:nvCxnSpPr>
        <p:spPr>
          <a:xfrm>
            <a:off x="3752491" y="3660295"/>
            <a:ext cx="10482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67" name="Google Shape;567;p28"/>
          <p:cNvCxnSpPr>
            <a:stCxn id="561" idx="3"/>
            <a:endCxn id="562" idx="1"/>
          </p:cNvCxnSpPr>
          <p:nvPr/>
        </p:nvCxnSpPr>
        <p:spPr>
          <a:xfrm>
            <a:off x="6819180" y="3660295"/>
            <a:ext cx="1048200" cy="87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68" name="Google Shape;568;p28"/>
          <p:cNvCxnSpPr>
            <a:stCxn id="563" idx="3"/>
            <a:endCxn id="564" idx="1"/>
          </p:cNvCxnSpPr>
          <p:nvPr/>
        </p:nvCxnSpPr>
        <p:spPr>
          <a:xfrm>
            <a:off x="4041475" y="5177466"/>
            <a:ext cx="7590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69" name="Google Shape;569;p28"/>
          <p:cNvCxnSpPr>
            <a:stCxn id="564" idx="3"/>
            <a:endCxn id="565" idx="1"/>
          </p:cNvCxnSpPr>
          <p:nvPr/>
        </p:nvCxnSpPr>
        <p:spPr>
          <a:xfrm>
            <a:off x="7702874" y="5177466"/>
            <a:ext cx="7590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70" name="Google Shape;570;p28"/>
          <p:cNvCxnSpPr>
            <a:stCxn id="562" idx="2"/>
            <a:endCxn id="563" idx="0"/>
          </p:cNvCxnSpPr>
          <p:nvPr/>
        </p:nvCxnSpPr>
        <p:spPr>
          <a:xfrm rot="5400000">
            <a:off x="5568929" y="1501049"/>
            <a:ext cx="771000" cy="58443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71" name="Google Shape;571;p28"/>
          <p:cNvSpPr txBox="1"/>
          <p:nvPr/>
        </p:nvSpPr>
        <p:spPr>
          <a:xfrm>
            <a:off x="697750" y="5982425"/>
            <a:ext cx="107853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All items should be ordered PRIOR to this date!</a:t>
            </a:r>
            <a:endParaRPr sz="2700" b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9"/>
          <p:cNvSpPr txBox="1"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Georgia"/>
              <a:buNone/>
            </a:pPr>
            <a:r>
              <a:rPr lang="en-US"/>
              <a:t>Let’s Talk Money</a:t>
            </a:r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What’s all this gonna cost?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0"/>
          <p:cNvSpPr txBox="1">
            <a:spLocks noGrp="1"/>
          </p:cNvSpPr>
          <p:nvPr>
            <p:ph type="title"/>
          </p:nvPr>
        </p:nvSpPr>
        <p:spPr>
          <a:xfrm>
            <a:off x="1403803" y="77293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5000"/>
              <a:buFont typeface="Georgia"/>
              <a:buNone/>
            </a:pPr>
            <a:r>
              <a:rPr lang="en-US" sz="5000"/>
              <a:t>Band Fee – What’s included?</a:t>
            </a:r>
            <a:endParaRPr/>
          </a:p>
        </p:txBody>
      </p:sp>
      <p:sp>
        <p:nvSpPr>
          <p:cNvPr id="583" name="Google Shape;583;p30"/>
          <p:cNvSpPr txBox="1">
            <a:spLocks noGrp="1"/>
          </p:cNvSpPr>
          <p:nvPr>
            <p:ph type="body" idx="1"/>
          </p:nvPr>
        </p:nvSpPr>
        <p:spPr>
          <a:xfrm>
            <a:off x="1410026" y="2180129"/>
            <a:ext cx="4608576" cy="534757"/>
          </a:xfrm>
          <a:prstGeom prst="rect">
            <a:avLst/>
          </a:prstGeom>
          <a:solidFill>
            <a:srgbClr val="F9E6CB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Marching Season</a:t>
            </a:r>
            <a:endParaRPr/>
          </a:p>
        </p:txBody>
      </p:sp>
      <p:sp>
        <p:nvSpPr>
          <p:cNvPr id="584" name="Google Shape;584;p30"/>
          <p:cNvSpPr txBox="1">
            <a:spLocks noGrp="1"/>
          </p:cNvSpPr>
          <p:nvPr>
            <p:ph type="body" idx="2"/>
          </p:nvPr>
        </p:nvSpPr>
        <p:spPr>
          <a:xfrm>
            <a:off x="1410026" y="2770642"/>
            <a:ext cx="4608576" cy="381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210312" lvl="0" indent="-2179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Marching uniform, maintenance, and cleaning</a:t>
            </a:r>
            <a:endParaRPr sz="1600"/>
          </a:p>
          <a:p>
            <a:pPr marL="210312" lvl="0" indent="-2179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Guard Uniform</a:t>
            </a:r>
            <a:endParaRPr/>
          </a:p>
          <a:p>
            <a:pPr marL="210312" lvl="0" indent="-2179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Show shirt</a:t>
            </a:r>
            <a:endParaRPr/>
          </a:p>
          <a:p>
            <a:pPr marL="210312" lvl="0" indent="-2179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Transportation to and from football games, competitions, parades, etc.</a:t>
            </a:r>
            <a:endParaRPr/>
          </a:p>
          <a:p>
            <a:pPr marL="210312" lvl="0" indent="-2179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Equipment truck rental</a:t>
            </a:r>
            <a:endParaRPr/>
          </a:p>
          <a:p>
            <a:pPr marL="210312" lvl="0" indent="-2179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Food &amp; drinks (pizza at football games, lunch on competition days, etc.)</a:t>
            </a:r>
            <a:endParaRPr/>
          </a:p>
          <a:p>
            <a:pPr marL="210312" lvl="0" indent="-2179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Instrument repairs and service </a:t>
            </a:r>
            <a:endParaRPr sz="1600"/>
          </a:p>
          <a:p>
            <a:pPr marL="210312" lvl="0" indent="-2179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Flags and Guard equipment</a:t>
            </a:r>
            <a:endParaRPr sz="1600"/>
          </a:p>
          <a:p>
            <a:pPr marL="210312" lvl="0" indent="-2179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Equipment/props purchase and maintenance</a:t>
            </a:r>
            <a:endParaRPr/>
          </a:p>
          <a:p>
            <a:pPr marL="210312" lvl="0" indent="-2179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Music purchases and supplies</a:t>
            </a:r>
            <a:endParaRPr/>
          </a:p>
          <a:p>
            <a:pPr marL="210312" lvl="0" indent="-2179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Show design, drill, music arrangements, etc.</a:t>
            </a:r>
            <a:endParaRPr/>
          </a:p>
          <a:p>
            <a:pPr marL="210312" lvl="0" indent="-2179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Association fees, Music Performance Assessments</a:t>
            </a:r>
            <a:endParaRPr sz="1600"/>
          </a:p>
        </p:txBody>
      </p:sp>
      <p:sp>
        <p:nvSpPr>
          <p:cNvPr id="585" name="Google Shape;585;p30"/>
          <p:cNvSpPr txBox="1">
            <a:spLocks noGrp="1"/>
          </p:cNvSpPr>
          <p:nvPr>
            <p:ph type="body" idx="3"/>
          </p:nvPr>
        </p:nvSpPr>
        <p:spPr>
          <a:xfrm>
            <a:off x="6172527" y="2180129"/>
            <a:ext cx="4610100" cy="534758"/>
          </a:xfrm>
          <a:prstGeom prst="rect">
            <a:avLst/>
          </a:prstGeom>
          <a:solidFill>
            <a:srgbClr val="E3EFFB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Concert Season</a:t>
            </a:r>
            <a:endParaRPr/>
          </a:p>
        </p:txBody>
      </p:sp>
      <p:sp>
        <p:nvSpPr>
          <p:cNvPr id="586" name="Google Shape;586;p30"/>
          <p:cNvSpPr txBox="1">
            <a:spLocks noGrp="1"/>
          </p:cNvSpPr>
          <p:nvPr>
            <p:ph type="body" idx="4"/>
          </p:nvPr>
        </p:nvSpPr>
        <p:spPr>
          <a:xfrm>
            <a:off x="6172525" y="2770650"/>
            <a:ext cx="4610100" cy="3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10312" marR="0" lvl="0" indent="-2179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Concert Jacket, maintenance, and cleaning </a:t>
            </a:r>
            <a:endParaRPr sz="1600"/>
          </a:p>
          <a:p>
            <a:pPr marL="210312" marR="0" lvl="0" indent="-2179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Transportation to and from MPA</a:t>
            </a:r>
            <a:endParaRPr sz="1600"/>
          </a:p>
          <a:p>
            <a:pPr marL="210312" marR="0" lvl="0" indent="-2179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Equipment truck rental</a:t>
            </a:r>
            <a:endParaRPr sz="1600"/>
          </a:p>
          <a:p>
            <a:pPr marL="210312" marR="0" lvl="0" indent="-2179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Food &amp; drinks for select events</a:t>
            </a:r>
            <a:endParaRPr sz="1600"/>
          </a:p>
          <a:p>
            <a:pPr marL="210312" marR="0" lvl="0" indent="-2179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Instrument repairs and service for Lincoln equipment</a:t>
            </a:r>
            <a:endParaRPr sz="1600"/>
          </a:p>
          <a:p>
            <a:pPr marL="210312" marR="0" lvl="0" indent="-2179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Music purchases and supplies</a:t>
            </a:r>
            <a:endParaRPr sz="1600"/>
          </a:p>
          <a:p>
            <a:pPr marL="210312" marR="0" lvl="0" indent="-2179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Association fees, Music Performance Assessments</a:t>
            </a:r>
            <a:endParaRPr sz="1600"/>
          </a:p>
          <a:p>
            <a:pPr marL="210312" marR="0" lvl="0" indent="-21793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One entry into Solo/Ensemble</a:t>
            </a:r>
            <a:endParaRPr/>
          </a:p>
          <a:p>
            <a:pPr marL="210312" lvl="0" indent="-122238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i="1"/>
          </a:p>
        </p:txBody>
      </p:sp>
      <p:sp>
        <p:nvSpPr>
          <p:cNvPr id="587" name="Google Shape;587;p30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sp>
        <p:nvSpPr>
          <p:cNvPr id="588" name="Google Shape;588;p30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10/13/2025</a:t>
            </a:r>
            <a:endParaRPr/>
          </a:p>
        </p:txBody>
      </p:sp>
      <p:sp>
        <p:nvSpPr>
          <p:cNvPr id="589" name="Google Shape;589;p30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  <p:sp>
        <p:nvSpPr>
          <p:cNvPr id="590" name="Google Shape;590;p30"/>
          <p:cNvSpPr/>
          <p:nvPr/>
        </p:nvSpPr>
        <p:spPr>
          <a:xfrm rot="5400000">
            <a:off x="5863593" y="-2773804"/>
            <a:ext cx="452371" cy="9576259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261F1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91" name="Google Shape;591;p30"/>
          <p:cNvSpPr txBox="1"/>
          <p:nvPr/>
        </p:nvSpPr>
        <p:spPr>
          <a:xfrm>
            <a:off x="1129590" y="1130534"/>
            <a:ext cx="9920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Band Fee covers </a:t>
            </a:r>
            <a:r>
              <a:rPr lang="en-US" sz="1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Marching and Concert </a:t>
            </a: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Seasons for </a:t>
            </a:r>
            <a:r>
              <a:rPr lang="en-US" sz="1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Winds &amp; Percussion </a:t>
            </a: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and </a:t>
            </a:r>
            <a:br>
              <a:rPr lang="en-US" sz="1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1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Marching Season for Color Guard (Winter Guard is an additional fee)</a:t>
            </a:r>
            <a:endParaRPr sz="18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50% due by Nov 30       50% due by April 1</a:t>
            </a:r>
            <a:endParaRPr/>
          </a:p>
        </p:txBody>
      </p:sp>
      <p:sp>
        <p:nvSpPr>
          <p:cNvPr id="592" name="Google Shape;592;p30"/>
          <p:cNvSpPr txBox="1"/>
          <p:nvPr/>
        </p:nvSpPr>
        <p:spPr>
          <a:xfrm>
            <a:off x="4994693" y="716449"/>
            <a:ext cx="21307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$575</a:t>
            </a:r>
            <a:endParaRPr/>
          </a:p>
        </p:txBody>
      </p:sp>
      <p:sp>
        <p:nvSpPr>
          <p:cNvPr id="593" name="Google Shape;593;p30"/>
          <p:cNvSpPr/>
          <p:nvPr/>
        </p:nvSpPr>
        <p:spPr>
          <a:xfrm rot="-5400000">
            <a:off x="8299031" y="3380466"/>
            <a:ext cx="452371" cy="4705382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261F1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94" name="Google Shape;594;p30"/>
          <p:cNvSpPr txBox="1"/>
          <p:nvPr/>
        </p:nvSpPr>
        <p:spPr>
          <a:xfrm>
            <a:off x="6089778" y="5848263"/>
            <a:ext cx="4895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If your student is </a:t>
            </a:r>
            <a:r>
              <a:rPr lang="en-US" sz="1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ONLY</a:t>
            </a: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doing </a:t>
            </a:r>
            <a:r>
              <a:rPr lang="en-US" sz="1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CONCERT</a:t>
            </a: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Season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Must be approved by director</a:t>
            </a:r>
            <a:endParaRPr sz="1800" b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95" name="Google Shape;595;p30"/>
          <p:cNvSpPr txBox="1"/>
          <p:nvPr/>
        </p:nvSpPr>
        <p:spPr>
          <a:xfrm>
            <a:off x="8512075" y="5995902"/>
            <a:ext cx="213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$200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1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5000"/>
              <a:buFont typeface="Georgia"/>
              <a:buNone/>
            </a:pPr>
            <a:r>
              <a:rPr lang="en-US" sz="5000"/>
              <a:t>Percussion &amp; Color Guard Fees</a:t>
            </a:r>
            <a:endParaRPr/>
          </a:p>
        </p:txBody>
      </p:sp>
      <p:sp>
        <p:nvSpPr>
          <p:cNvPr id="601" name="Google Shape;601;p31"/>
          <p:cNvSpPr txBox="1">
            <a:spLocks noGrp="1"/>
          </p:cNvSpPr>
          <p:nvPr>
            <p:ph type="body" idx="1"/>
          </p:nvPr>
        </p:nvSpPr>
        <p:spPr>
          <a:xfrm>
            <a:off x="1409699" y="1843634"/>
            <a:ext cx="4608576" cy="534757"/>
          </a:xfrm>
          <a:prstGeom prst="rect">
            <a:avLst/>
          </a:prstGeom>
          <a:solidFill>
            <a:srgbClr val="F9E6CB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Percussion Fee</a:t>
            </a:r>
            <a:endParaRPr/>
          </a:p>
        </p:txBody>
      </p:sp>
      <p:sp>
        <p:nvSpPr>
          <p:cNvPr id="602" name="Google Shape;602;p31"/>
          <p:cNvSpPr txBox="1">
            <a:spLocks noGrp="1"/>
          </p:cNvSpPr>
          <p:nvPr>
            <p:ph type="body" idx="2"/>
          </p:nvPr>
        </p:nvSpPr>
        <p:spPr>
          <a:xfrm>
            <a:off x="1409699" y="2434147"/>
            <a:ext cx="4608576" cy="381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0312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Instrument repairs and service 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Music purchases and supplies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Sticks, Mallets, and other percussion-specific equipment</a:t>
            </a:r>
            <a:endParaRPr/>
          </a:p>
          <a:p>
            <a:pPr marL="210312" lvl="0" indent="-1087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</p:txBody>
      </p:sp>
      <p:sp>
        <p:nvSpPr>
          <p:cNvPr id="603" name="Google Shape;603;p31"/>
          <p:cNvSpPr txBox="1">
            <a:spLocks noGrp="1"/>
          </p:cNvSpPr>
          <p:nvPr>
            <p:ph type="body" idx="3"/>
          </p:nvPr>
        </p:nvSpPr>
        <p:spPr>
          <a:xfrm>
            <a:off x="6172200" y="1843634"/>
            <a:ext cx="4610100" cy="534758"/>
          </a:xfrm>
          <a:prstGeom prst="rect">
            <a:avLst/>
          </a:prstGeom>
          <a:solidFill>
            <a:srgbClr val="E3EFFB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/>
              <a:t>Winter Guard Fees</a:t>
            </a:r>
            <a:endParaRPr/>
          </a:p>
        </p:txBody>
      </p:sp>
      <p:sp>
        <p:nvSpPr>
          <p:cNvPr id="604" name="Google Shape;604;p31"/>
          <p:cNvSpPr txBox="1">
            <a:spLocks noGrp="1"/>
          </p:cNvSpPr>
          <p:nvPr>
            <p:ph type="body" idx="4"/>
          </p:nvPr>
        </p:nvSpPr>
        <p:spPr>
          <a:xfrm>
            <a:off x="6172200" y="2434147"/>
            <a:ext cx="4610100" cy="381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0312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This fee will be determined after Marching Season</a:t>
            </a:r>
            <a:endParaRPr sz="1400" i="1"/>
          </a:p>
        </p:txBody>
      </p:sp>
      <p:sp>
        <p:nvSpPr>
          <p:cNvPr id="605" name="Google Shape;605;p31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sp>
        <p:nvSpPr>
          <p:cNvPr id="607" name="Google Shape;607;p31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  <p:sp>
        <p:nvSpPr>
          <p:cNvPr id="608" name="Google Shape;608;p31"/>
          <p:cNvSpPr/>
          <p:nvPr/>
        </p:nvSpPr>
        <p:spPr>
          <a:xfrm rot="-5400000">
            <a:off x="3421469" y="1392379"/>
            <a:ext cx="452371" cy="4705382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261F1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09" name="Google Shape;609;p31"/>
          <p:cNvSpPr txBox="1"/>
          <p:nvPr/>
        </p:nvSpPr>
        <p:spPr>
          <a:xfrm>
            <a:off x="1212216" y="3860176"/>
            <a:ext cx="48951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Due by Nov 30</a:t>
            </a:r>
            <a:endParaRPr sz="1800" b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10" name="Google Shape;610;p31"/>
          <p:cNvSpPr txBox="1"/>
          <p:nvPr/>
        </p:nvSpPr>
        <p:spPr>
          <a:xfrm>
            <a:off x="2582291" y="4016171"/>
            <a:ext cx="21307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$60</a:t>
            </a:r>
            <a:endParaRPr/>
          </a:p>
        </p:txBody>
      </p:sp>
      <p:sp>
        <p:nvSpPr>
          <p:cNvPr id="611" name="Google Shape;611;p31"/>
          <p:cNvSpPr/>
          <p:nvPr/>
        </p:nvSpPr>
        <p:spPr>
          <a:xfrm rot="-5400000">
            <a:off x="8259517" y="1399377"/>
            <a:ext cx="452371" cy="4705382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261F1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12" name="Google Shape;612;p31"/>
          <p:cNvSpPr txBox="1"/>
          <p:nvPr/>
        </p:nvSpPr>
        <p:spPr>
          <a:xfrm>
            <a:off x="7420339" y="4023169"/>
            <a:ext cx="21307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TBD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2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ct val="100000"/>
              <a:buFont typeface="Georgia"/>
              <a:buNone/>
            </a:pPr>
            <a:r>
              <a:rPr lang="en-US" sz="5000"/>
              <a:t>Additional Costs </a:t>
            </a:r>
            <a:br>
              <a:rPr lang="en-US" sz="5000"/>
            </a:br>
            <a:r>
              <a:rPr lang="en-US" sz="5000"/>
              <a:t>Not Included in Fees</a:t>
            </a:r>
            <a:endParaRPr/>
          </a:p>
        </p:txBody>
      </p:sp>
      <p:sp>
        <p:nvSpPr>
          <p:cNvPr id="618" name="Google Shape;618;p32"/>
          <p:cNvSpPr txBox="1">
            <a:spLocks noGrp="1"/>
          </p:cNvSpPr>
          <p:nvPr>
            <p:ph type="body" idx="1"/>
          </p:nvPr>
        </p:nvSpPr>
        <p:spPr>
          <a:xfrm>
            <a:off x="1409699" y="1843634"/>
            <a:ext cx="4608576" cy="534757"/>
          </a:xfrm>
          <a:prstGeom prst="rect">
            <a:avLst/>
          </a:prstGeom>
          <a:solidFill>
            <a:srgbClr val="F9E6CB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Marching Season</a:t>
            </a:r>
            <a:endParaRPr/>
          </a:p>
        </p:txBody>
      </p:sp>
      <p:sp>
        <p:nvSpPr>
          <p:cNvPr id="619" name="Google Shape;619;p32"/>
          <p:cNvSpPr txBox="1">
            <a:spLocks noGrp="1"/>
          </p:cNvSpPr>
          <p:nvPr>
            <p:ph type="body" idx="2"/>
          </p:nvPr>
        </p:nvSpPr>
        <p:spPr>
          <a:xfrm>
            <a:off x="1409699" y="2434147"/>
            <a:ext cx="4608576" cy="381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0312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 b="1"/>
              <a:t>Winds &amp; Percussion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Required Items (t-shirt, hat, shorts, shoes, string bag, water cooler, etc.)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Lyre and Flip Folder (prices vary based on instrument)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Percussion items (new percussion students only)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Equipment Rental (if applicable; rent through Playground Music or Music Masters)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 b="1"/>
              <a:t>Color Guard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Required Items (shoes, gloves, jacket, duffle, makeup, etc.)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 b="1"/>
              <a:t>All Students</a:t>
            </a:r>
            <a:endParaRPr/>
          </a:p>
          <a:p>
            <a:pPr marL="438912" lvl="1" indent="-15544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Funds for one meal at out-of-town events</a:t>
            </a:r>
            <a:endParaRPr/>
          </a:p>
          <a:p>
            <a:pPr marL="210312" lvl="0" indent="-1087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</p:txBody>
      </p:sp>
      <p:sp>
        <p:nvSpPr>
          <p:cNvPr id="620" name="Google Shape;620;p32"/>
          <p:cNvSpPr txBox="1">
            <a:spLocks noGrp="1"/>
          </p:cNvSpPr>
          <p:nvPr>
            <p:ph type="body" idx="3"/>
          </p:nvPr>
        </p:nvSpPr>
        <p:spPr>
          <a:xfrm>
            <a:off x="6172200" y="1843634"/>
            <a:ext cx="4610100" cy="534758"/>
          </a:xfrm>
          <a:prstGeom prst="rect">
            <a:avLst/>
          </a:prstGeom>
          <a:solidFill>
            <a:srgbClr val="E3EFFB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Concert Season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(Winds &amp; Percussion)</a:t>
            </a:r>
            <a:endParaRPr/>
          </a:p>
        </p:txBody>
      </p:sp>
      <p:sp>
        <p:nvSpPr>
          <p:cNvPr id="621" name="Google Shape;621;p32"/>
          <p:cNvSpPr txBox="1">
            <a:spLocks noGrp="1"/>
          </p:cNvSpPr>
          <p:nvPr>
            <p:ph type="body" idx="4"/>
          </p:nvPr>
        </p:nvSpPr>
        <p:spPr>
          <a:xfrm>
            <a:off x="6172200" y="2434148"/>
            <a:ext cx="4610100" cy="1577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0312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Required Concert Uniform* (concert shirt, pants, cummerbund, bowtie)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Solo &amp; Ensemble Entry Fees  (beyond ONE entry - optional)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Solo &amp; Ensemble Accompanist Fees</a:t>
            </a:r>
            <a:endParaRPr/>
          </a:p>
        </p:txBody>
      </p:sp>
      <p:sp>
        <p:nvSpPr>
          <p:cNvPr id="622" name="Google Shape;622;p32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624" name="Google Shape;624;p32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  <p:sp>
        <p:nvSpPr>
          <p:cNvPr id="625" name="Google Shape;625;p32"/>
          <p:cNvSpPr/>
          <p:nvPr/>
        </p:nvSpPr>
        <p:spPr>
          <a:xfrm rot="-5400000">
            <a:off x="3442663" y="3499486"/>
            <a:ext cx="452371" cy="4705382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261F1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26" name="Google Shape;626;p32"/>
          <p:cNvSpPr txBox="1"/>
          <p:nvPr/>
        </p:nvSpPr>
        <p:spPr>
          <a:xfrm>
            <a:off x="1221264" y="5949453"/>
            <a:ext cx="48951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Approximate Cost</a:t>
            </a:r>
            <a:endParaRPr/>
          </a:p>
        </p:txBody>
      </p:sp>
      <p:sp>
        <p:nvSpPr>
          <p:cNvPr id="627" name="Google Shape;627;p32"/>
          <p:cNvSpPr txBox="1"/>
          <p:nvPr/>
        </p:nvSpPr>
        <p:spPr>
          <a:xfrm>
            <a:off x="2603485" y="6114652"/>
            <a:ext cx="21307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$200</a:t>
            </a:r>
            <a:endParaRPr/>
          </a:p>
        </p:txBody>
      </p:sp>
      <p:sp>
        <p:nvSpPr>
          <p:cNvPr id="628" name="Google Shape;628;p32"/>
          <p:cNvSpPr/>
          <p:nvPr/>
        </p:nvSpPr>
        <p:spPr>
          <a:xfrm rot="-5400000">
            <a:off x="8259517" y="1597781"/>
            <a:ext cx="452371" cy="4705382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261F1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29" name="Google Shape;629;p32"/>
          <p:cNvSpPr txBox="1"/>
          <p:nvPr/>
        </p:nvSpPr>
        <p:spPr>
          <a:xfrm>
            <a:off x="6058990" y="4111937"/>
            <a:ext cx="48951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Approximate Cost</a:t>
            </a:r>
            <a:endParaRPr/>
          </a:p>
        </p:txBody>
      </p:sp>
      <p:sp>
        <p:nvSpPr>
          <p:cNvPr id="630" name="Google Shape;630;p32"/>
          <p:cNvSpPr txBox="1"/>
          <p:nvPr/>
        </p:nvSpPr>
        <p:spPr>
          <a:xfrm>
            <a:off x="7441211" y="4277136"/>
            <a:ext cx="21307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$90</a:t>
            </a:r>
            <a:endParaRPr/>
          </a:p>
        </p:txBody>
      </p:sp>
      <p:sp>
        <p:nvSpPr>
          <p:cNvPr id="631" name="Google Shape;631;p32"/>
          <p:cNvSpPr txBox="1"/>
          <p:nvPr/>
        </p:nvSpPr>
        <p:spPr>
          <a:xfrm>
            <a:off x="6168935" y="4852266"/>
            <a:ext cx="4610100" cy="534758"/>
          </a:xfrm>
          <a:prstGeom prst="rect">
            <a:avLst/>
          </a:prstGeom>
          <a:solidFill>
            <a:srgbClr val="E5FF77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Optional Items </a:t>
            </a:r>
            <a:endParaRPr/>
          </a:p>
        </p:txBody>
      </p:sp>
      <p:sp>
        <p:nvSpPr>
          <p:cNvPr id="632" name="Google Shape;632;p32"/>
          <p:cNvSpPr txBox="1"/>
          <p:nvPr/>
        </p:nvSpPr>
        <p:spPr>
          <a:xfrm>
            <a:off x="6168935" y="5408156"/>
            <a:ext cx="4610100" cy="1577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0312" marR="0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Band Swag (section hoodies, magnets, t-shirts, etc.)</a:t>
            </a:r>
            <a:endParaRPr/>
          </a:p>
          <a:p>
            <a:pPr marL="210312" marR="0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Tickets to optional events like FSU Prism Concert</a:t>
            </a:r>
            <a:endParaRPr/>
          </a:p>
          <a:p>
            <a:pPr marL="210312" marR="0" lvl="0" indent="-210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Banquet Tickets (Senior students do not pay for banquet tickets)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3"/>
          <p:cNvSpPr txBox="1">
            <a:spLocks noGrp="1"/>
          </p:cNvSpPr>
          <p:nvPr>
            <p:ph type="title"/>
          </p:nvPr>
        </p:nvSpPr>
        <p:spPr>
          <a:xfrm>
            <a:off x="6626675" y="115949"/>
            <a:ext cx="4155600" cy="10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ct val="100000"/>
              <a:buFont typeface="Georgia"/>
              <a:buNone/>
            </a:pPr>
            <a:r>
              <a:rPr lang="en-US"/>
              <a:t>How Do I pay?</a:t>
            </a:r>
            <a:br>
              <a:rPr lang="en-US"/>
            </a:br>
            <a:r>
              <a:rPr lang="en-US"/>
              <a:t>Who do I pay?</a:t>
            </a:r>
            <a:endParaRPr/>
          </a:p>
        </p:txBody>
      </p:sp>
      <p:sp>
        <p:nvSpPr>
          <p:cNvPr id="638" name="Google Shape;638;p33"/>
          <p:cNvSpPr txBox="1">
            <a:spLocks noGrp="1"/>
          </p:cNvSpPr>
          <p:nvPr>
            <p:ph type="body" idx="1"/>
          </p:nvPr>
        </p:nvSpPr>
        <p:spPr>
          <a:xfrm>
            <a:off x="1409699" y="915923"/>
            <a:ext cx="5216979" cy="506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0312" lvl="0" indent="-706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</p:txBody>
      </p:sp>
      <p:sp>
        <p:nvSpPr>
          <p:cNvPr id="639" name="Google Shape;639;p33"/>
          <p:cNvSpPr txBox="1">
            <a:spLocks noGrp="1"/>
          </p:cNvSpPr>
          <p:nvPr>
            <p:ph type="body" idx="2"/>
          </p:nvPr>
        </p:nvSpPr>
        <p:spPr>
          <a:xfrm>
            <a:off x="6682425" y="1206125"/>
            <a:ext cx="5010000" cy="55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Here’s a tutorial</a:t>
            </a:r>
            <a:r>
              <a:rPr lang="en-US"/>
              <a:t>!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b="1"/>
              <a:t>IMPORTANT FOR CHECKS &amp; CASH:</a:t>
            </a:r>
            <a:endParaRPr b="1"/>
          </a:p>
          <a:p>
            <a:pPr marL="457200" lvl="0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YOU MUST LABEL IT with your student’s name and the payment purpose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YOU MUST PUT IT IN THE BLACK BOX which is next next to Ms. Haugen’s office in the band room.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We do not recommend mailing checks to the school – they get so many that it takes a lot longer to process.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The box is checked once a week - we try to check more frequently at the beginning and end of the year when the majority of payments come in.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Efunds is NOT connected to CutTime - volunteers enter those payments </a:t>
            </a:r>
            <a:r>
              <a:rPr lang="en-US" b="1" u="sng"/>
              <a:t>manually </a:t>
            </a:r>
            <a:r>
              <a:rPr lang="en-US"/>
              <a:t>on your account. Please allow 1-2 weeks for us to get payments added to your account in CutTime. Efunds usually isn’t available until late July</a:t>
            </a:r>
            <a:endParaRPr/>
          </a:p>
        </p:txBody>
      </p:sp>
      <p:sp>
        <p:nvSpPr>
          <p:cNvPr id="640" name="Google Shape;640;p33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sp>
        <p:nvSpPr>
          <p:cNvPr id="642" name="Google Shape;642;p33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  <p:pic>
        <p:nvPicPr>
          <p:cNvPr id="643" name="Google Shape;64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5642" y="115945"/>
            <a:ext cx="4885091" cy="6513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4"/>
          <p:cNvSpPr txBox="1"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Georgia"/>
              <a:buNone/>
            </a:pPr>
            <a:r>
              <a:rPr lang="en-US"/>
              <a:t>Fundraising</a:t>
            </a:r>
            <a:endParaRPr/>
          </a:p>
        </p:txBody>
      </p:sp>
      <p:sp>
        <p:nvSpPr>
          <p:cNvPr id="649" name="Google Shape;649;p34"/>
          <p:cNvSpPr txBox="1"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  <p:pic>
        <p:nvPicPr>
          <p:cNvPr id="650" name="Google Shape;650;p34"/>
          <p:cNvPicPr preferRelativeResize="0"/>
          <p:nvPr/>
        </p:nvPicPr>
        <p:blipFill rotWithShape="1">
          <a:blip r:embed="rId3">
            <a:alphaModFix/>
          </a:blip>
          <a:srcRect l="27049" r="14161"/>
          <a:stretch/>
        </p:blipFill>
        <p:spPr>
          <a:xfrm>
            <a:off x="8896350" y="2047875"/>
            <a:ext cx="3295650" cy="39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5000"/>
              <a:buFont typeface="Georgia"/>
              <a:buNone/>
            </a:pPr>
            <a:r>
              <a:rPr lang="en-US" sz="5000"/>
              <a:t>THE LINCOLN TROJAN BAND</a:t>
            </a:r>
            <a:endParaRPr sz="5000"/>
          </a:p>
        </p:txBody>
      </p:sp>
      <p:sp>
        <p:nvSpPr>
          <p:cNvPr id="115" name="Google Shape;115;p4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"/>
          <p:cNvSpPr/>
          <p:nvPr/>
        </p:nvSpPr>
        <p:spPr>
          <a:xfrm>
            <a:off x="454324" y="2156602"/>
            <a:ext cx="3519577" cy="72461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WINDS</a:t>
            </a:r>
            <a:endParaRPr/>
          </a:p>
        </p:txBody>
      </p:sp>
      <p:sp>
        <p:nvSpPr>
          <p:cNvPr id="119" name="Google Shape;119;p4"/>
          <p:cNvSpPr/>
          <p:nvPr/>
        </p:nvSpPr>
        <p:spPr>
          <a:xfrm>
            <a:off x="4336211" y="2156602"/>
            <a:ext cx="3519577" cy="72461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PERCUSSION</a:t>
            </a:r>
            <a:endParaRPr/>
          </a:p>
        </p:txBody>
      </p:sp>
      <p:sp>
        <p:nvSpPr>
          <p:cNvPr id="120" name="Google Shape;120;p4"/>
          <p:cNvSpPr/>
          <p:nvPr/>
        </p:nvSpPr>
        <p:spPr>
          <a:xfrm>
            <a:off x="8218098" y="2156602"/>
            <a:ext cx="3519577" cy="72461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COLOR GUARD</a:t>
            </a:r>
            <a:endParaRPr/>
          </a:p>
        </p:txBody>
      </p:sp>
      <p:pic>
        <p:nvPicPr>
          <p:cNvPr id="121" name="Google Shape;121;p4"/>
          <p:cNvPicPr preferRelativeResize="0"/>
          <p:nvPr/>
        </p:nvPicPr>
        <p:blipFill rotWithShape="1">
          <a:blip r:embed="rId3">
            <a:alphaModFix/>
          </a:blip>
          <a:srcRect t="10601" r="28771"/>
          <a:stretch/>
        </p:blipFill>
        <p:spPr>
          <a:xfrm>
            <a:off x="453403" y="2982582"/>
            <a:ext cx="3532232" cy="2805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"/>
          <p:cNvPicPr preferRelativeResize="0"/>
          <p:nvPr/>
        </p:nvPicPr>
        <p:blipFill rotWithShape="1">
          <a:blip r:embed="rId4">
            <a:alphaModFix/>
          </a:blip>
          <a:srcRect l="31145" t="19496" r="17139" b="25409"/>
          <a:stretch/>
        </p:blipFill>
        <p:spPr>
          <a:xfrm>
            <a:off x="8218098" y="2982582"/>
            <a:ext cx="3519577" cy="2805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 descr="A band playing on a fiel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l="56635" t="25175" b="28732"/>
          <a:stretch/>
        </p:blipFill>
        <p:spPr>
          <a:xfrm>
            <a:off x="4336210" y="2982582"/>
            <a:ext cx="3519577" cy="280574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"/>
          <p:cNvSpPr txBox="1"/>
          <p:nvPr/>
        </p:nvSpPr>
        <p:spPr>
          <a:xfrm>
            <a:off x="453403" y="5788325"/>
            <a:ext cx="351957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Woodwinds &amp; Brass</a:t>
            </a:r>
            <a:endParaRPr/>
          </a:p>
        </p:txBody>
      </p:sp>
      <p:sp>
        <p:nvSpPr>
          <p:cNvPr id="125" name="Google Shape;125;p4"/>
          <p:cNvSpPr txBox="1"/>
          <p:nvPr/>
        </p:nvSpPr>
        <p:spPr>
          <a:xfrm>
            <a:off x="4347946" y="5788325"/>
            <a:ext cx="351957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Drumline &amp; Front Ensemble</a:t>
            </a:r>
            <a:endParaRPr/>
          </a:p>
        </p:txBody>
      </p:sp>
      <p:sp>
        <p:nvSpPr>
          <p:cNvPr id="126" name="Google Shape;126;p4"/>
          <p:cNvSpPr txBox="1"/>
          <p:nvPr/>
        </p:nvSpPr>
        <p:spPr>
          <a:xfrm>
            <a:off x="8229834" y="5788325"/>
            <a:ext cx="351957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Dance, Flag, Rifle, Sabre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5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4000"/>
              <a:buFont typeface="Georgia"/>
              <a:buNone/>
            </a:pPr>
            <a:r>
              <a:rPr lang="en-US" sz="4000"/>
              <a:t>We will have lots of opportunities to fundraise to cover fees.</a:t>
            </a:r>
            <a:endParaRPr sz="4000"/>
          </a:p>
        </p:txBody>
      </p:sp>
      <p:sp>
        <p:nvSpPr>
          <p:cNvPr id="656" name="Google Shape;656;p35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sp>
        <p:nvSpPr>
          <p:cNvPr id="657" name="Google Shape;657;p35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5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5"/>
          <p:cNvSpPr txBox="1"/>
          <p:nvPr/>
        </p:nvSpPr>
        <p:spPr>
          <a:xfrm>
            <a:off x="1523870" y="1470369"/>
            <a:ext cx="93720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eorgia"/>
              <a:buNone/>
            </a:pPr>
            <a:r>
              <a:rPr lang="en-US" sz="34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Even if you pay fees in full on day 1, we still encourage participation to help boost the general band and booster funds!</a:t>
            </a:r>
            <a:endParaRPr/>
          </a:p>
        </p:txBody>
      </p:sp>
      <p:sp>
        <p:nvSpPr>
          <p:cNvPr id="660" name="Google Shape;660;p35"/>
          <p:cNvSpPr/>
          <p:nvPr/>
        </p:nvSpPr>
        <p:spPr>
          <a:xfrm>
            <a:off x="1880934" y="2454459"/>
            <a:ext cx="1963200" cy="460800"/>
          </a:xfrm>
          <a:prstGeom prst="rect">
            <a:avLst/>
          </a:prstGeom>
          <a:solidFill>
            <a:srgbClr val="276CB2"/>
          </a:solidFill>
          <a:ln w="12700" cap="flat" cmpd="sng">
            <a:solidFill>
              <a:srgbClr val="276CB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5"/>
          <p:cNvSpPr txBox="1"/>
          <p:nvPr/>
        </p:nvSpPr>
        <p:spPr>
          <a:xfrm>
            <a:off x="1880934" y="2454459"/>
            <a:ext cx="19632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775" tIns="65000" rIns="113775" bIns="6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Sponsorships</a:t>
            </a:r>
            <a:endParaRPr/>
          </a:p>
        </p:txBody>
      </p:sp>
      <p:sp>
        <p:nvSpPr>
          <p:cNvPr id="662" name="Google Shape;662;p35"/>
          <p:cNvSpPr/>
          <p:nvPr/>
        </p:nvSpPr>
        <p:spPr>
          <a:xfrm>
            <a:off x="1880934" y="2915259"/>
            <a:ext cx="1963200" cy="3546600"/>
          </a:xfrm>
          <a:prstGeom prst="rect">
            <a:avLst/>
          </a:prstGeom>
          <a:solidFill>
            <a:srgbClr val="CBD3E2">
              <a:alpha val="89800"/>
            </a:srgbClr>
          </a:solidFill>
          <a:ln w="12700" cap="flat" cmpd="sng">
            <a:solidFill>
              <a:srgbClr val="CBD3E2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5"/>
          <p:cNvSpPr txBox="1"/>
          <p:nvPr/>
        </p:nvSpPr>
        <p:spPr>
          <a:xfrm>
            <a:off x="1880934" y="2915259"/>
            <a:ext cx="1963200" cy="3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325" tIns="85325" rIns="113775" bIns="128000" anchor="t" anchorCtr="0">
            <a:noAutofit/>
          </a:bodyPr>
          <a:lstStyle/>
          <a:p>
            <a:pPr marL="171450" marR="0" lvl="1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Reach out to local companies or friends and family. Ask them to sponsor the band. </a:t>
            </a:r>
            <a:r>
              <a:rPr lang="en-US" sz="1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50% or 40% of the money goes toward your child’s band fees </a:t>
            </a:r>
            <a:r>
              <a:rPr lang="en-US" b="1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(depending on date submitted)</a:t>
            </a:r>
            <a:r>
              <a:rPr lang="en-US" b="0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 </a:t>
            </a:r>
            <a:r>
              <a:rPr lang="en-US"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More info on our website.</a:t>
            </a:r>
            <a:endParaRPr/>
          </a:p>
        </p:txBody>
      </p:sp>
      <p:sp>
        <p:nvSpPr>
          <p:cNvPr id="664" name="Google Shape;664;p35"/>
          <p:cNvSpPr/>
          <p:nvPr/>
        </p:nvSpPr>
        <p:spPr>
          <a:xfrm>
            <a:off x="4119139" y="2454459"/>
            <a:ext cx="1963200" cy="460800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5"/>
          <p:cNvSpPr txBox="1"/>
          <p:nvPr/>
        </p:nvSpPr>
        <p:spPr>
          <a:xfrm>
            <a:off x="4119139" y="2454459"/>
            <a:ext cx="19632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775" tIns="65000" rIns="113775" bIns="6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FSU Sports Shop</a:t>
            </a:r>
            <a:endParaRPr/>
          </a:p>
        </p:txBody>
      </p:sp>
      <p:sp>
        <p:nvSpPr>
          <p:cNvPr id="666" name="Google Shape;666;p35"/>
          <p:cNvSpPr/>
          <p:nvPr/>
        </p:nvSpPr>
        <p:spPr>
          <a:xfrm>
            <a:off x="4119139" y="2915259"/>
            <a:ext cx="1963200" cy="3546600"/>
          </a:xfrm>
          <a:prstGeom prst="rect">
            <a:avLst/>
          </a:prstGeom>
          <a:solidFill>
            <a:srgbClr val="D6D0CC">
              <a:alpha val="89800"/>
            </a:srgbClr>
          </a:solidFill>
          <a:ln w="12700" cap="flat" cmpd="sng">
            <a:solidFill>
              <a:srgbClr val="D6D0CC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5"/>
          <p:cNvSpPr txBox="1"/>
          <p:nvPr/>
        </p:nvSpPr>
        <p:spPr>
          <a:xfrm>
            <a:off x="4119139" y="2915259"/>
            <a:ext cx="1963200" cy="3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325" tIns="85325" rIns="113775" bIns="128000" anchor="t" anchorCtr="0">
            <a:noAutofit/>
          </a:bodyPr>
          <a:lstStyle/>
          <a:p>
            <a:pPr marL="171450" marR="0" lvl="1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Volunteer to sell FSU merch at the Home FSU games and </a:t>
            </a:r>
            <a:r>
              <a:rPr lang="en-US" sz="1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receive $25 per person, per game toward band fees</a:t>
            </a:r>
            <a:r>
              <a:rPr lang="en-US"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 </a:t>
            </a:r>
            <a:endParaRPr sz="16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71450" marR="0" lvl="1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None/>
            </a:pP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71450" marR="0" lvl="1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None/>
            </a:pPr>
            <a:r>
              <a:rPr lang="en-US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This is the only volunteer event that earns toward band fees. Students may wish to use this for service hours instead.</a:t>
            </a:r>
            <a:endParaRPr sz="1200"/>
          </a:p>
        </p:txBody>
      </p:sp>
      <p:sp>
        <p:nvSpPr>
          <p:cNvPr id="668" name="Google Shape;668;p35"/>
          <p:cNvSpPr/>
          <p:nvPr/>
        </p:nvSpPr>
        <p:spPr>
          <a:xfrm>
            <a:off x="6357343" y="2454459"/>
            <a:ext cx="1963200" cy="460800"/>
          </a:xfrm>
          <a:prstGeom prst="rect">
            <a:avLst/>
          </a:prstGeom>
          <a:solidFill>
            <a:srgbClr val="D18313"/>
          </a:solidFill>
          <a:ln w="12700" cap="flat" cmpd="sng">
            <a:solidFill>
              <a:srgbClr val="D183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5"/>
          <p:cNvSpPr txBox="1"/>
          <p:nvPr/>
        </p:nvSpPr>
        <p:spPr>
          <a:xfrm>
            <a:off x="6357343" y="2454459"/>
            <a:ext cx="19632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775" tIns="65000" rIns="113775" bIns="6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Monthly Events</a:t>
            </a:r>
            <a:endParaRPr/>
          </a:p>
        </p:txBody>
      </p:sp>
      <p:sp>
        <p:nvSpPr>
          <p:cNvPr id="670" name="Google Shape;670;p35"/>
          <p:cNvSpPr/>
          <p:nvPr/>
        </p:nvSpPr>
        <p:spPr>
          <a:xfrm>
            <a:off x="6357343" y="2915259"/>
            <a:ext cx="1963200" cy="3546600"/>
          </a:xfrm>
          <a:prstGeom prst="rect">
            <a:avLst/>
          </a:prstGeom>
          <a:solidFill>
            <a:srgbClr val="EBD8CA">
              <a:alpha val="89800"/>
            </a:srgbClr>
          </a:solidFill>
          <a:ln w="12700" cap="flat" cmpd="sng">
            <a:solidFill>
              <a:srgbClr val="EBD8CA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5"/>
          <p:cNvSpPr txBox="1"/>
          <p:nvPr/>
        </p:nvSpPr>
        <p:spPr>
          <a:xfrm>
            <a:off x="6357343" y="2915259"/>
            <a:ext cx="1963200" cy="3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325" tIns="85325" rIns="113775" bIns="128000" anchor="t" anchorCtr="0">
            <a:noAutofit/>
          </a:bodyPr>
          <a:lstStyle/>
          <a:p>
            <a:pPr marL="171450" marR="0" lvl="1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Lucky Goat</a:t>
            </a:r>
            <a:endParaRPr/>
          </a:p>
          <a:p>
            <a:pPr marL="171450" marR="0" lvl="1" indent="-17145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Poinsettias</a:t>
            </a:r>
            <a:endParaRPr/>
          </a:p>
          <a:p>
            <a:pPr marL="171450" marR="0" lvl="1" indent="-17145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Share Nights</a:t>
            </a:r>
            <a:endParaRPr/>
          </a:p>
          <a:p>
            <a:pPr marL="171450" marR="0" lvl="1" indent="-17145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rbel"/>
              <a:buNone/>
            </a:pPr>
            <a:endParaRPr sz="16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71450" marR="0" lvl="1" indent="-17145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We will have at least one fundraising opportunity each month. </a:t>
            </a:r>
            <a:r>
              <a:rPr lang="en-US" sz="1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Each event flyer will indicate how the profits are divided</a:t>
            </a:r>
            <a:r>
              <a:rPr lang="en-US" sz="16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/>
          </a:p>
          <a:p>
            <a:pPr marL="171450" marR="0" lvl="1" indent="-6985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rbel"/>
              <a:buNone/>
            </a:pPr>
            <a:endParaRPr sz="16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72" name="Google Shape;672;p35"/>
          <p:cNvSpPr/>
          <p:nvPr/>
        </p:nvSpPr>
        <p:spPr>
          <a:xfrm>
            <a:off x="8572755" y="2454459"/>
            <a:ext cx="1963200" cy="460800"/>
          </a:xfrm>
          <a:prstGeom prst="rect">
            <a:avLst/>
          </a:prstGeom>
          <a:solidFill>
            <a:srgbClr val="CDC70C"/>
          </a:solidFill>
          <a:ln w="12700" cap="flat" cmpd="sng">
            <a:solidFill>
              <a:srgbClr val="CDC7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5"/>
          <p:cNvSpPr txBox="1"/>
          <p:nvPr/>
        </p:nvSpPr>
        <p:spPr>
          <a:xfrm>
            <a:off x="8572755" y="2454459"/>
            <a:ext cx="19632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775" tIns="65000" rIns="113775" bIns="6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DIY Calendar Idea</a:t>
            </a:r>
            <a:endParaRPr/>
          </a:p>
        </p:txBody>
      </p:sp>
      <p:sp>
        <p:nvSpPr>
          <p:cNvPr id="674" name="Google Shape;674;p35"/>
          <p:cNvSpPr/>
          <p:nvPr/>
        </p:nvSpPr>
        <p:spPr>
          <a:xfrm>
            <a:off x="8572755" y="2915259"/>
            <a:ext cx="1963200" cy="3546600"/>
          </a:xfrm>
          <a:prstGeom prst="rect">
            <a:avLst/>
          </a:prstGeom>
          <a:solidFill>
            <a:srgbClr val="EBE9CA">
              <a:alpha val="89800"/>
            </a:srgbClr>
          </a:solidFill>
          <a:ln w="12700" cap="flat" cmpd="sng">
            <a:solidFill>
              <a:srgbClr val="EBE9CA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5"/>
          <p:cNvSpPr txBox="1"/>
          <p:nvPr/>
        </p:nvSpPr>
        <p:spPr>
          <a:xfrm>
            <a:off x="8572755" y="2915259"/>
            <a:ext cx="1963200" cy="3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325" tIns="85325" rIns="113775" bIns="128000" anchor="t" anchorCtr="0">
            <a:noAutofit/>
          </a:bodyPr>
          <a:lstStyle/>
          <a:p>
            <a:pPr marL="171450" marR="0" lvl="1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Use social media to ask for donations</a:t>
            </a:r>
            <a:endParaRPr/>
          </a:p>
          <a:p>
            <a:pPr marL="171450" marR="0" lvl="1" indent="-17145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Pick a day and donate that amount to the student. </a:t>
            </a:r>
            <a:endParaRPr/>
          </a:p>
          <a:p>
            <a:pPr marL="171450" marR="0" lvl="1" indent="-17145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eorgia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(This is a personal fundraiser only.)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36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5000"/>
              <a:buFont typeface="Georgia"/>
              <a:buNone/>
            </a:pPr>
            <a:r>
              <a:rPr lang="en-US" sz="5000"/>
              <a:t>FUNDRAISING – How to do it!</a:t>
            </a:r>
            <a:endParaRPr/>
          </a:p>
        </p:txBody>
      </p:sp>
      <p:sp>
        <p:nvSpPr>
          <p:cNvPr id="681" name="Google Shape;681;p36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sp>
        <p:nvSpPr>
          <p:cNvPr id="683" name="Google Shape;683;p36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  <p:graphicFrame>
        <p:nvGraphicFramePr>
          <p:cNvPr id="684" name="Google Shape;684;p36"/>
          <p:cNvGraphicFramePr/>
          <p:nvPr/>
        </p:nvGraphicFramePr>
        <p:xfrm>
          <a:off x="1409700" y="1565275"/>
          <a:ext cx="9372600" cy="3236040"/>
        </p:xfrm>
        <a:graphic>
          <a:graphicData uri="http://schemas.openxmlformats.org/drawingml/2006/table">
            <a:tbl>
              <a:tblPr firstRow="1" bandRow="1">
                <a:noFill/>
                <a:tableStyleId>{6E5D5566-C777-481F-801D-AD3FF12C3529}</a:tableStyleId>
              </a:tblPr>
              <a:tblGrid>
                <a:gridCol w="234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3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3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Event</a:t>
                      </a:r>
                      <a:endParaRPr/>
                    </a:p>
                  </a:txBody>
                  <a:tcPr marL="91450" marR="91450" marT="45725" marB="45725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Profit</a:t>
                      </a:r>
                      <a:endParaRPr/>
                    </a:p>
                  </a:txBody>
                  <a:tcPr marL="91450" marR="91450" marT="45725" marB="45725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Amount Sold</a:t>
                      </a:r>
                      <a:endParaRPr/>
                    </a:p>
                  </a:txBody>
                  <a:tcPr marL="91450" marR="91450" marT="45725" marB="45725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Total Earning Possibility</a:t>
                      </a:r>
                      <a:endParaRPr/>
                    </a:p>
                  </a:txBody>
                  <a:tcPr marL="91450" marR="91450" marT="45725" marB="45725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FSU Sports Shop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$25/person/game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4 games x 2 people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$200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Lucky Goat Fall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$4.50/bag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15 bags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$67.50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Lucky Goat Spring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$4.50/bag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15 bags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$67.50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Rehearse-A-Thon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50% of donations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$150 in donations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$75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Poinsettias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$4/plant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20 plants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$80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Sponsorships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50% of sponsorship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$200 in sponsorships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$100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Total Earned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$590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85" name="Google Shape;685;p36"/>
          <p:cNvSpPr txBox="1"/>
          <p:nvPr/>
        </p:nvSpPr>
        <p:spPr>
          <a:xfrm>
            <a:off x="1454065" y="5011947"/>
            <a:ext cx="9251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Sponsorships can start now!! Start talking to businesses to see if they want to sponsor the band for next year. </a:t>
            </a:r>
            <a:r>
              <a:rPr lang="en-US" sz="20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 Platinum Sponsor will cover 87% of your band fee!</a:t>
            </a:r>
            <a:endParaRPr sz="2000" b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20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We will post sponsorship details and deadlines at </a:t>
            </a:r>
            <a:r>
              <a:rPr lang="en-US" sz="2000" b="1" u="sng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LincolnTrojanBand.com</a:t>
            </a:r>
            <a:endParaRPr sz="2000" b="1" u="sng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d7058696fa_0_50"/>
          <p:cNvSpPr txBox="1">
            <a:spLocks noGrp="1"/>
          </p:cNvSpPr>
          <p:nvPr>
            <p:ph type="title"/>
          </p:nvPr>
        </p:nvSpPr>
        <p:spPr>
          <a:xfrm>
            <a:off x="1410001" y="586937"/>
            <a:ext cx="9372000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4000"/>
              <a:buFont typeface="Georgia"/>
              <a:buNone/>
            </a:pPr>
            <a:r>
              <a:rPr lang="en-US" sz="4500" b="1"/>
              <a:t>New Sponsorship Incentive this year</a:t>
            </a:r>
            <a:endParaRPr sz="4500" b="1"/>
          </a:p>
        </p:txBody>
      </p:sp>
      <p:sp>
        <p:nvSpPr>
          <p:cNvPr id="691" name="Google Shape;691;g3d7058696fa_0_50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  <p:sp>
        <p:nvSpPr>
          <p:cNvPr id="692" name="Google Shape;692;g3d7058696fa_0_50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g3d7058696fa_0_50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g3d7058696fa_0_50"/>
          <p:cNvSpPr txBox="1"/>
          <p:nvPr/>
        </p:nvSpPr>
        <p:spPr>
          <a:xfrm>
            <a:off x="610800" y="1770425"/>
            <a:ext cx="6375900" cy="3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Georgia"/>
              <a:buNone/>
            </a:pPr>
            <a:r>
              <a:rPr lang="en-US" sz="34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Get a </a:t>
            </a:r>
            <a:r>
              <a:rPr lang="en-US" sz="3400" b="1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Platinum or Gold Sponsor</a:t>
            </a:r>
            <a:r>
              <a:rPr lang="en-US" sz="34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 and get all sponsor info (form, payment, logo) turned in by </a:t>
            </a:r>
            <a:r>
              <a:rPr lang="en-US" sz="3400" b="1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June 26th</a:t>
            </a:r>
            <a:r>
              <a:rPr lang="en-US" sz="34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, and the sponsor’s logo will be printed on the back of our new practice shirts.  </a:t>
            </a:r>
            <a:endParaRPr/>
          </a:p>
        </p:txBody>
      </p:sp>
      <p:pic>
        <p:nvPicPr>
          <p:cNvPr id="695" name="Google Shape;695;g3d7058696fa_0_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4463" y="1397813"/>
            <a:ext cx="4276725" cy="513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37"/>
          <p:cNvSpPr txBox="1"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Georgia"/>
              <a:buNone/>
            </a:pPr>
            <a:r>
              <a:rPr lang="en-US"/>
              <a:t>This is a lot of info – what do I need to do RIGHT NOW?</a:t>
            </a:r>
            <a:endParaRPr/>
          </a:p>
        </p:txBody>
      </p:sp>
      <p:sp>
        <p:nvSpPr>
          <p:cNvPr id="701" name="Google Shape;701;p37"/>
          <p:cNvSpPr txBox="1"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8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5000"/>
              <a:buFont typeface="Georgia"/>
              <a:buNone/>
            </a:pPr>
            <a:r>
              <a:rPr lang="en-US" sz="5000"/>
              <a:t>BAND CHECKLIST</a:t>
            </a:r>
            <a:endParaRPr/>
          </a:p>
        </p:txBody>
      </p:sp>
      <p:sp>
        <p:nvSpPr>
          <p:cNvPr id="707" name="Google Shape;707;p38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  <p:sp>
        <p:nvSpPr>
          <p:cNvPr id="709" name="Google Shape;709;p38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  <p:sp>
        <p:nvSpPr>
          <p:cNvPr id="710" name="Google Shape;710;p38"/>
          <p:cNvSpPr txBox="1">
            <a:spLocks noGrp="1"/>
          </p:cNvSpPr>
          <p:nvPr>
            <p:ph type="body" idx="1"/>
          </p:nvPr>
        </p:nvSpPr>
        <p:spPr>
          <a:xfrm>
            <a:off x="1410027" y="1566000"/>
            <a:ext cx="4421430" cy="488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210312" lvl="0" indent="-23126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❑"/>
            </a:pPr>
            <a:r>
              <a:rPr lang="en-US"/>
              <a:t>Review all the information you received today &amp; check out our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Website</a:t>
            </a:r>
            <a:r>
              <a:rPr lang="en-US"/>
              <a:t>!</a:t>
            </a:r>
            <a:endParaRPr/>
          </a:p>
          <a:p>
            <a:pPr marL="210312" lvl="0" indent="-231267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❑"/>
            </a:pPr>
            <a:r>
              <a:rPr lang="en-US"/>
              <a:t>Complete the Parent &amp; Student information form</a:t>
            </a:r>
            <a:endParaRPr/>
          </a:p>
          <a:p>
            <a:pPr marL="210312" lvl="0" indent="-231267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❑"/>
            </a:pPr>
            <a:r>
              <a:rPr lang="en-US"/>
              <a:t>Go get some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Sponsorships</a:t>
            </a:r>
            <a:r>
              <a:rPr lang="en-US"/>
              <a:t>!!</a:t>
            </a:r>
            <a:endParaRPr/>
          </a:p>
          <a:p>
            <a:pPr marL="210312" lvl="0" indent="-231267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❑"/>
            </a:pPr>
            <a:r>
              <a:rPr lang="en-US"/>
              <a:t>Join the 26-27 Band Remind Group</a:t>
            </a:r>
            <a:endParaRPr/>
          </a:p>
          <a:p>
            <a:pPr marL="210312" lvl="0" indent="-231267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❑"/>
            </a:pPr>
            <a:r>
              <a:rPr lang="en-US" b="1"/>
              <a:t>Color Guard and Percussion </a:t>
            </a:r>
            <a:r>
              <a:rPr lang="en-US"/>
              <a:t>– make sure you have the band app to communicate with instructors</a:t>
            </a:r>
            <a:endParaRPr/>
          </a:p>
          <a:p>
            <a:pPr marL="210312" lvl="0" indent="-210312" algn="l" rtl="0">
              <a:spcBef>
                <a:spcPts val="1100"/>
              </a:spcBef>
              <a:spcAft>
                <a:spcPts val="0"/>
              </a:spcAft>
              <a:buSzPts val="2200"/>
              <a:buFont typeface="Noto Sans Symbols"/>
              <a:buChar char="❑"/>
            </a:pPr>
            <a:r>
              <a:rPr lang="en-US"/>
              <a:t>Look for CutTime info in June</a:t>
            </a:r>
            <a:endParaRPr/>
          </a:p>
          <a:p>
            <a:pPr marL="210312" lvl="0" indent="-231267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❑"/>
            </a:pPr>
            <a:r>
              <a:rPr lang="en-US"/>
              <a:t>Get ready for BAND CAMP!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/>
          </a:p>
        </p:txBody>
      </p:sp>
      <p:pic>
        <p:nvPicPr>
          <p:cNvPr id="711" name="Google Shape;711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04027" y="1566000"/>
            <a:ext cx="5751619" cy="2933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38" descr="Logo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5200" y="4366101"/>
            <a:ext cx="3356119" cy="2396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39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ct val="100000"/>
              <a:buFont typeface="Georgia"/>
              <a:buNone/>
            </a:pPr>
            <a:r>
              <a:rPr lang="en-US" sz="5000"/>
              <a:t>STUDENTS</a:t>
            </a:r>
            <a:br>
              <a:rPr lang="en-US" sz="5000"/>
            </a:br>
            <a:r>
              <a:rPr lang="en-US" sz="5000"/>
              <a:t>We’ll see you at band camp!</a:t>
            </a:r>
            <a:endParaRPr/>
          </a:p>
        </p:txBody>
      </p:sp>
      <p:sp>
        <p:nvSpPr>
          <p:cNvPr id="718" name="Google Shape;718;p39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  <p:sp>
        <p:nvSpPr>
          <p:cNvPr id="720" name="Google Shape;720;p39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  <p:sp>
        <p:nvSpPr>
          <p:cNvPr id="721" name="Google Shape;721;p39"/>
          <p:cNvSpPr txBox="1">
            <a:spLocks noGrp="1"/>
          </p:cNvSpPr>
          <p:nvPr>
            <p:ph type="body" idx="1"/>
          </p:nvPr>
        </p:nvSpPr>
        <p:spPr>
          <a:xfrm>
            <a:off x="1883434" y="1814553"/>
            <a:ext cx="4421430" cy="462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/>
              <a:t>REQUIRED ITEMS FOR CAMP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en-US"/>
              <a:t>  Sunscreen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en-US"/>
              <a:t>  Hat (Sunglasses optional but helpful)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en-US"/>
              <a:t>  Water – go get a LARGE ½ gallon or bigger water bottle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en-US"/>
              <a:t>  </a:t>
            </a:r>
            <a:r>
              <a:rPr lang="en-US" b="1"/>
              <a:t>LUNCH – bring a packed lunch </a:t>
            </a:r>
            <a:r>
              <a:rPr lang="en-US"/>
              <a:t>– there’s not time to run out and get anything (for those who drive)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en-US"/>
              <a:t>  Athletic Clothes (light colors)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en-US"/>
              <a:t>  Athletic Shoes (no crocs or sandals!)</a:t>
            </a:r>
            <a:endParaRPr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en-US"/>
              <a:t>  Flip Folder &amp; Lyre (not percussion or guard)</a:t>
            </a:r>
            <a:endParaRPr/>
          </a:p>
        </p:txBody>
      </p:sp>
      <p:pic>
        <p:nvPicPr>
          <p:cNvPr id="722" name="Google Shape;722;p39" descr="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597" y="127961"/>
            <a:ext cx="1979828" cy="1413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39"/>
          <p:cNvPicPr preferRelativeResize="0"/>
          <p:nvPr/>
        </p:nvPicPr>
        <p:blipFill rotWithShape="1">
          <a:blip r:embed="rId4">
            <a:alphaModFix/>
          </a:blip>
          <a:srcRect r="4945"/>
          <a:stretch/>
        </p:blipFill>
        <p:spPr>
          <a:xfrm>
            <a:off x="6936090" y="1475284"/>
            <a:ext cx="3096431" cy="5065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5000"/>
              <a:buFont typeface="Georgia"/>
              <a:buNone/>
            </a:pPr>
            <a:r>
              <a:rPr lang="en-US" sz="5000"/>
              <a:t>TROJAN BAND STAFF</a:t>
            </a:r>
            <a:endParaRPr sz="5000"/>
          </a:p>
        </p:txBody>
      </p:sp>
      <p:sp>
        <p:nvSpPr>
          <p:cNvPr id="132" name="Google Shape;132;p5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33" name="Google Shape;133;p5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5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"/>
          <p:cNvSpPr/>
          <p:nvPr/>
        </p:nvSpPr>
        <p:spPr>
          <a:xfrm>
            <a:off x="866565" y="1606303"/>
            <a:ext cx="6198472" cy="92302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866563" y="2681554"/>
            <a:ext cx="6198472" cy="92302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866563" y="3753573"/>
            <a:ext cx="6198472" cy="92302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866563" y="4825592"/>
            <a:ext cx="6198472" cy="923026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974787" y="1767340"/>
            <a:ext cx="2493034" cy="606526"/>
          </a:xfrm>
          <a:prstGeom prst="rect">
            <a:avLst/>
          </a:prstGeom>
          <a:solidFill>
            <a:srgbClr val="455500"/>
          </a:solidFill>
          <a:ln w="12700" cap="flat" cmpd="sng">
            <a:solidFill>
              <a:srgbClr val="112D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BAND DIRECTOR</a:t>
            </a:r>
            <a:endParaRPr/>
          </a:p>
        </p:txBody>
      </p:sp>
      <p:sp>
        <p:nvSpPr>
          <p:cNvPr id="140" name="Google Shape;140;p5"/>
          <p:cNvSpPr/>
          <p:nvPr/>
        </p:nvSpPr>
        <p:spPr>
          <a:xfrm>
            <a:off x="974787" y="2839804"/>
            <a:ext cx="2493034" cy="606526"/>
          </a:xfrm>
          <a:prstGeom prst="rect">
            <a:avLst/>
          </a:prstGeom>
          <a:solidFill>
            <a:srgbClr val="455500"/>
          </a:solidFill>
          <a:ln w="12700" cap="flat" cmpd="sng">
            <a:solidFill>
              <a:srgbClr val="112D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MARCHING INSTRUCTORS</a:t>
            </a:r>
            <a:endParaRPr/>
          </a:p>
        </p:txBody>
      </p:sp>
      <p:sp>
        <p:nvSpPr>
          <p:cNvPr id="141" name="Google Shape;141;p5"/>
          <p:cNvSpPr/>
          <p:nvPr/>
        </p:nvSpPr>
        <p:spPr>
          <a:xfrm>
            <a:off x="974787" y="3911823"/>
            <a:ext cx="2493034" cy="606526"/>
          </a:xfrm>
          <a:prstGeom prst="rect">
            <a:avLst/>
          </a:prstGeom>
          <a:solidFill>
            <a:srgbClr val="455500"/>
          </a:solidFill>
          <a:ln w="12700" cap="flat" cmpd="sng">
            <a:solidFill>
              <a:srgbClr val="112D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COLOR GUARD INSTRUCTORS</a:t>
            </a:r>
            <a:endParaRPr/>
          </a:p>
        </p:txBody>
      </p:sp>
      <p:sp>
        <p:nvSpPr>
          <p:cNvPr id="142" name="Google Shape;142;p5"/>
          <p:cNvSpPr/>
          <p:nvPr/>
        </p:nvSpPr>
        <p:spPr>
          <a:xfrm>
            <a:off x="974787" y="4965583"/>
            <a:ext cx="2493034" cy="606526"/>
          </a:xfrm>
          <a:prstGeom prst="rect">
            <a:avLst/>
          </a:prstGeom>
          <a:solidFill>
            <a:srgbClr val="455500"/>
          </a:solidFill>
          <a:ln w="12700" cap="flat" cmpd="sng">
            <a:solidFill>
              <a:srgbClr val="112D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PERCUSSION INSTRUCTORS</a:t>
            </a:r>
            <a:endParaRPr/>
          </a:p>
        </p:txBody>
      </p:sp>
      <p:sp>
        <p:nvSpPr>
          <p:cNvPr id="143" name="Google Shape;143;p5"/>
          <p:cNvSpPr txBox="1"/>
          <p:nvPr/>
        </p:nvSpPr>
        <p:spPr>
          <a:xfrm>
            <a:off x="3554871" y="1701271"/>
            <a:ext cx="3510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HANNAH HAUGEN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u="sng">
                <a:solidFill>
                  <a:srgbClr val="F8F590"/>
                </a:solidFill>
                <a:latin typeface="Corbel"/>
                <a:ea typeface="Corbel"/>
                <a:cs typeface="Corbel"/>
                <a:sym typeface="Corbe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hannah.haugen@leonschools.net</a:t>
            </a:r>
            <a:r>
              <a:rPr lang="en-US" b="1">
                <a:solidFill>
                  <a:srgbClr val="F8F59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1600"/>
          </a:p>
        </p:txBody>
      </p:sp>
      <p:sp>
        <p:nvSpPr>
          <p:cNvPr id="144" name="Google Shape;144;p5"/>
          <p:cNvSpPr txBox="1"/>
          <p:nvPr/>
        </p:nvSpPr>
        <p:spPr>
          <a:xfrm>
            <a:off x="3554869" y="2710564"/>
            <a:ext cx="3510166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Gianna Leto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Adam Zierden</a:t>
            </a:r>
            <a:endParaRPr sz="2500" b="1">
              <a:solidFill>
                <a:srgbClr val="F8F59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5" name="Google Shape;145;p5"/>
          <p:cNvSpPr txBox="1"/>
          <p:nvPr/>
        </p:nvSpPr>
        <p:spPr>
          <a:xfrm>
            <a:off x="3554869" y="3780455"/>
            <a:ext cx="3510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Sarah Mahan</a:t>
            </a:r>
            <a:endParaRPr sz="2500" b="1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TBD</a:t>
            </a:r>
            <a:endParaRPr sz="2500" b="1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3546245" y="4846585"/>
            <a:ext cx="3510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Alyssa Coleman</a:t>
            </a:r>
            <a:endParaRPr sz="2500" b="1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TBD</a:t>
            </a:r>
            <a:endParaRPr sz="2500" b="1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7341081" y="1606304"/>
            <a:ext cx="4157930" cy="2655146"/>
          </a:xfrm>
          <a:prstGeom prst="wedgeRoundRectCallout">
            <a:avLst>
              <a:gd name="adj1" fmla="val -61066"/>
              <a:gd name="adj2" fmla="val -35415"/>
              <a:gd name="adj3" fmla="val 16667"/>
            </a:avLst>
          </a:prstGeom>
          <a:solidFill>
            <a:schemeClr val="accent2"/>
          </a:solidFill>
          <a:ln w="12700" cap="flat" cmpd="sng">
            <a:solidFill>
              <a:srgbClr val="112D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“all students will become two things once they leave after four years: great people, and great musicians.”</a:t>
            </a:r>
            <a:endParaRPr sz="2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 txBox="1"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Georgia"/>
              <a:buNone/>
            </a:pPr>
            <a:r>
              <a:rPr lang="en-US"/>
              <a:t>Lincoln Trojan Band Boosters</a:t>
            </a:r>
            <a:endParaRPr/>
          </a:p>
        </p:txBody>
      </p:sp>
      <p:sp>
        <p:nvSpPr>
          <p:cNvPr id="153" name="Google Shape;153;p6"/>
          <p:cNvSpPr txBox="1"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870a19f58d_0_5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2000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4000"/>
              <a:buFont typeface="Georgia"/>
              <a:buNone/>
            </a:pPr>
            <a:r>
              <a:rPr lang="en-US" sz="4000"/>
              <a:t>OVERVIEW</a:t>
            </a:r>
            <a:endParaRPr/>
          </a:p>
        </p:txBody>
      </p:sp>
      <p:sp>
        <p:nvSpPr>
          <p:cNvPr id="159" name="Google Shape;159;g3870a19f58d_0_5"/>
          <p:cNvSpPr txBox="1">
            <a:spLocks noGrp="1"/>
          </p:cNvSpPr>
          <p:nvPr>
            <p:ph type="body" idx="1"/>
          </p:nvPr>
        </p:nvSpPr>
        <p:spPr>
          <a:xfrm>
            <a:off x="563700" y="1459587"/>
            <a:ext cx="11064600" cy="49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dirty="0"/>
              <a:t>The Lincoln Trojan Band Boosters is a parent support organization for the Lincoln Trojan Band. The mission of the Boosters is to encourage the growth and development of a quality band program which complements and extends the educational options for all Trojan Band students.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b="1" i="1" dirty="0"/>
              <a:t>Every parent or guardian with a student in any Lincoln Trojan Band is automatically a member of the Lincoln Trojan Band Boosters.</a:t>
            </a:r>
            <a:endParaRPr b="1" i="1" dirty="0"/>
          </a:p>
          <a:p>
            <a:pPr marL="210312" lvl="0" indent="-210312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200"/>
              <a:buChar char="•"/>
            </a:pPr>
            <a:r>
              <a:rPr lang="en-US" dirty="0"/>
              <a:t>Band Boosters:</a:t>
            </a:r>
            <a:endParaRPr dirty="0"/>
          </a:p>
          <a:p>
            <a:pPr marL="438912" lvl="1" indent="-155448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Is organized exclusively for charitable and educational purposes and is a 501(c)(3) corporation called Lincoln Band Boosters, Inc.</a:t>
            </a:r>
            <a:endParaRPr dirty="0"/>
          </a:p>
          <a:p>
            <a:pPr marL="438912" lvl="1" indent="-155448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Provides financial assistance to and promotes the general welfare of the Lincoln Trojan Band in cooperation with the school administration.</a:t>
            </a:r>
            <a:endParaRPr dirty="0"/>
          </a:p>
          <a:p>
            <a:pPr marL="438912" lvl="1" indent="-155448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Provides inspiration, guidance and assistance to all band students and staff in order to develop and sustain a top performing instrumental music program at all levels.</a:t>
            </a:r>
            <a:endParaRPr dirty="0"/>
          </a:p>
          <a:p>
            <a:pPr marL="438912" lvl="1" indent="-155448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Ensures clear communication and cooperation between parents, students, teachers, directors and staff.</a:t>
            </a:r>
            <a:endParaRPr dirty="0"/>
          </a:p>
          <a:p>
            <a:pPr marL="438912" lvl="1" indent="-155448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Promotes music culture throughout the community by fostering greater performance, attendance and other public support of all band activities.</a:t>
            </a:r>
            <a:endParaRPr dirty="0"/>
          </a:p>
        </p:txBody>
      </p:sp>
      <p:sp>
        <p:nvSpPr>
          <p:cNvPr id="160" name="Google Shape;160;g3870a19f58d_0_5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62" name="Google Shape;162;g3870a19f58d_0_5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a footer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4000"/>
              <a:buFont typeface="Georgia"/>
              <a:buNone/>
            </a:pPr>
            <a:r>
              <a:rPr lang="en-US" sz="4000"/>
              <a:t>TROJAN BAND BOOSTER EXECUTIVE BOARD</a:t>
            </a:r>
            <a:endParaRPr sz="4000"/>
          </a:p>
        </p:txBody>
      </p:sp>
      <p:sp>
        <p:nvSpPr>
          <p:cNvPr id="168" name="Google Shape;168;p7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69" name="Google Shape;169;p7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" name="Google Shape;171;p7"/>
          <p:cNvGrpSpPr/>
          <p:nvPr/>
        </p:nvGrpSpPr>
        <p:grpSpPr>
          <a:xfrm>
            <a:off x="1413549" y="2565468"/>
            <a:ext cx="9365552" cy="3411676"/>
            <a:chOff x="3523" y="604768"/>
            <a:chExt cx="9365552" cy="3411676"/>
          </a:xfrm>
        </p:grpSpPr>
        <p:sp>
          <p:nvSpPr>
            <p:cNvPr id="172" name="Google Shape;172;p7"/>
            <p:cNvSpPr/>
            <p:nvPr/>
          </p:nvSpPr>
          <p:spPr>
            <a:xfrm>
              <a:off x="3523" y="604768"/>
              <a:ext cx="2118903" cy="460800"/>
            </a:xfrm>
            <a:prstGeom prst="rect">
              <a:avLst/>
            </a:prstGeom>
            <a:solidFill>
              <a:srgbClr val="276CB2"/>
            </a:solidFill>
            <a:ln w="12700" cap="flat" cmpd="sng">
              <a:solidFill>
                <a:srgbClr val="276CB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7"/>
            <p:cNvSpPr txBox="1"/>
            <p:nvPr/>
          </p:nvSpPr>
          <p:spPr>
            <a:xfrm>
              <a:off x="3523" y="604768"/>
              <a:ext cx="2118903" cy="4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65000" rIns="113775" bIns="65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Georgia"/>
                <a:buNone/>
              </a:pPr>
              <a:r>
                <a:rPr lang="en-US" sz="16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Booster President</a:t>
              </a:r>
              <a:endParaRPr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3523" y="1065569"/>
              <a:ext cx="2118903" cy="2950875"/>
            </a:xfrm>
            <a:prstGeom prst="rect">
              <a:avLst/>
            </a:prstGeom>
            <a:solidFill>
              <a:srgbClr val="CBD3E2">
                <a:alpha val="89803"/>
              </a:srgbClr>
            </a:solidFill>
            <a:ln w="12700" cap="flat" cmpd="sng">
              <a:solidFill>
                <a:srgbClr val="CBD3E2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7"/>
            <p:cNvSpPr txBox="1"/>
            <p:nvPr/>
          </p:nvSpPr>
          <p:spPr>
            <a:xfrm>
              <a:off x="3523" y="1065569"/>
              <a:ext cx="2118903" cy="2950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113775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Georgia"/>
                <a:buChar char="•"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Presides at booster &amp; board meetings; liaison between director and board; oversees board functions and events; assists as needed</a:t>
              </a:r>
              <a:endPara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marL="91440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2419073" y="604768"/>
              <a:ext cx="2118903" cy="460800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7"/>
            <p:cNvSpPr txBox="1"/>
            <p:nvPr/>
          </p:nvSpPr>
          <p:spPr>
            <a:xfrm>
              <a:off x="2419073" y="604768"/>
              <a:ext cx="2118903" cy="4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65000" rIns="113775" bIns="65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Georgia"/>
                <a:buNone/>
              </a:pPr>
              <a:r>
                <a:rPr lang="en-US" sz="16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Vice President</a:t>
              </a:r>
              <a:endParaRPr/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2419073" y="1065569"/>
              <a:ext cx="2118903" cy="2950875"/>
            </a:xfrm>
            <a:prstGeom prst="rect">
              <a:avLst/>
            </a:prstGeom>
            <a:solidFill>
              <a:srgbClr val="D6D0CC">
                <a:alpha val="89803"/>
              </a:srgbClr>
            </a:solidFill>
            <a:ln w="12700" cap="flat" cmpd="sng">
              <a:solidFill>
                <a:srgbClr val="D6D0CC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7"/>
            <p:cNvSpPr txBox="1"/>
            <p:nvPr/>
          </p:nvSpPr>
          <p:spPr>
            <a:xfrm>
              <a:off x="2419073" y="1065569"/>
              <a:ext cx="2118903" cy="2950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113775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Georgia"/>
                <a:buChar char="•"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Backup to all board positions; coordinates photos and senior traditions; assists as needed</a:t>
              </a:r>
              <a:endParaRPr/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4834623" y="604768"/>
              <a:ext cx="2118903" cy="460800"/>
            </a:xfrm>
            <a:prstGeom prst="rect">
              <a:avLst/>
            </a:prstGeom>
            <a:solidFill>
              <a:srgbClr val="D18313"/>
            </a:solidFill>
            <a:ln w="12700" cap="flat" cmpd="sng">
              <a:solidFill>
                <a:srgbClr val="D1831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7"/>
            <p:cNvSpPr txBox="1"/>
            <p:nvPr/>
          </p:nvSpPr>
          <p:spPr>
            <a:xfrm>
              <a:off x="4834623" y="604768"/>
              <a:ext cx="2118903" cy="4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65000" rIns="113775" bIns="65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Georgia"/>
                <a:buNone/>
              </a:pPr>
              <a:r>
                <a:rPr lang="en-US" sz="16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Treasurer</a:t>
              </a: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4834623" y="1065569"/>
              <a:ext cx="2118903" cy="2950875"/>
            </a:xfrm>
            <a:prstGeom prst="rect">
              <a:avLst/>
            </a:prstGeom>
            <a:solidFill>
              <a:srgbClr val="EBD8CA">
                <a:alpha val="89803"/>
              </a:srgbClr>
            </a:solidFill>
            <a:ln w="12700" cap="flat" cmpd="sng">
              <a:solidFill>
                <a:srgbClr val="EBD8C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7"/>
            <p:cNvSpPr txBox="1"/>
            <p:nvPr/>
          </p:nvSpPr>
          <p:spPr>
            <a:xfrm>
              <a:off x="4834623" y="1065569"/>
              <a:ext cx="2118903" cy="2950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113775" bIns="128000" anchor="t" anchorCtr="0">
              <a:noAutofit/>
            </a:bodyPr>
            <a:lstStyle/>
            <a:p>
              <a:pPr marL="171450" marR="0" lvl="1" indent="-158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eorgia"/>
                <a:buChar char="•"/>
              </a:pPr>
              <a:r>
                <a:rPr lang="en-US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Manages booster financials; provides quarterly reports; pays clinicians; deposits funds; processes lesson academy and accompanist charges/payments; completes annual tax forms; coordinates reimbursements </a:t>
              </a:r>
              <a:endParaRPr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marL="171450" marR="0" lvl="1" indent="-158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Georgia"/>
                <a:buChar char="•"/>
              </a:pPr>
              <a:r>
                <a:rPr lang="en-US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May complete student account tasks if needed</a:t>
              </a:r>
              <a:endParaRPr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7250172" y="604768"/>
              <a:ext cx="2118903" cy="460800"/>
            </a:xfrm>
            <a:prstGeom prst="rect">
              <a:avLst/>
            </a:prstGeom>
            <a:solidFill>
              <a:srgbClr val="77B3EF"/>
            </a:solidFill>
            <a:ln w="12700" cap="flat" cmpd="sng">
              <a:solidFill>
                <a:srgbClr val="77B3E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7"/>
            <p:cNvSpPr txBox="1"/>
            <p:nvPr/>
          </p:nvSpPr>
          <p:spPr>
            <a:xfrm>
              <a:off x="7250172" y="604768"/>
              <a:ext cx="2118903" cy="4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65000" rIns="113775" bIns="65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Georgia"/>
                <a:buNone/>
              </a:pPr>
              <a:r>
                <a:rPr lang="en-US" sz="1600">
                  <a:solidFill>
                    <a:schemeClr val="lt1"/>
                  </a:solidFill>
                  <a:latin typeface="Georgia"/>
                  <a:ea typeface="Georgia"/>
                  <a:cs typeface="Georgia"/>
                  <a:sym typeface="Georgia"/>
                </a:rPr>
                <a:t>Secretary</a:t>
              </a: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7250172" y="1065569"/>
              <a:ext cx="2118903" cy="2950875"/>
            </a:xfrm>
            <a:prstGeom prst="rect">
              <a:avLst/>
            </a:prstGeom>
            <a:solidFill>
              <a:srgbClr val="D5E5F9">
                <a:alpha val="89803"/>
              </a:srgbClr>
            </a:solidFill>
            <a:ln w="12700" cap="flat" cmpd="sng">
              <a:solidFill>
                <a:srgbClr val="D5E5F9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 txBox="1"/>
            <p:nvPr/>
          </p:nvSpPr>
          <p:spPr>
            <a:xfrm>
              <a:off x="7250172" y="1065569"/>
              <a:ext cx="2118903" cy="2950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113775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Georgia"/>
                <a:buChar char="•"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rPr>
                <a:t>Leads parent/family communication; tracks form submission; works closely with communication committee; takes meeting notes</a:t>
              </a:r>
              <a:endParaRPr/>
            </a:p>
          </p:txBody>
        </p:sp>
      </p:grpSp>
      <p:sp>
        <p:nvSpPr>
          <p:cNvPr id="188" name="Google Shape;188;p7"/>
          <p:cNvSpPr txBox="1"/>
          <p:nvPr/>
        </p:nvSpPr>
        <p:spPr>
          <a:xfrm>
            <a:off x="1523870" y="1639949"/>
            <a:ext cx="9371949" cy="530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eorgia"/>
              <a:buNone/>
            </a:pPr>
            <a:r>
              <a:rPr lang="en-US" sz="34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Elected Board Positions</a:t>
            </a:r>
            <a:endParaRPr sz="34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9" name="Google Shape;189;p7"/>
          <p:cNvSpPr txBox="1"/>
          <p:nvPr/>
        </p:nvSpPr>
        <p:spPr>
          <a:xfrm>
            <a:off x="1335016" y="5977151"/>
            <a:ext cx="22440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775" tIns="65000" rIns="113775" bIns="6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600" b="1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rPr>
              <a:t>Current President</a:t>
            </a:r>
            <a:endParaRPr sz="1600" b="1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600" b="1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rPr>
              <a:t>Patricia Atchley</a:t>
            </a:r>
            <a:endParaRPr sz="1600" b="1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0" name="Google Shape;190;p7"/>
          <p:cNvSpPr txBox="1"/>
          <p:nvPr/>
        </p:nvSpPr>
        <p:spPr>
          <a:xfrm>
            <a:off x="3748416" y="5977151"/>
            <a:ext cx="22440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775" tIns="65000" rIns="113775" bIns="6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600" b="1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rPr>
              <a:t>Current VP</a:t>
            </a:r>
            <a:endParaRPr sz="1600" b="1">
              <a:solidFill>
                <a:schemeClr val="accent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600" b="1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rPr>
              <a:t>Hayley Scott</a:t>
            </a:r>
            <a:endParaRPr sz="1600" b="1">
              <a:solidFill>
                <a:schemeClr val="accent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1" name="Google Shape;191;p7"/>
          <p:cNvSpPr txBox="1"/>
          <p:nvPr/>
        </p:nvSpPr>
        <p:spPr>
          <a:xfrm>
            <a:off x="6204675" y="5977151"/>
            <a:ext cx="22440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775" tIns="65000" rIns="113775" bIns="6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600" b="1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Current Treasurer</a:t>
            </a:r>
            <a:endParaRPr sz="1600" b="1">
              <a:solidFill>
                <a:schemeClr val="accent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600" b="1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Tracy Edewaard</a:t>
            </a:r>
            <a:endParaRPr sz="1600" b="1">
              <a:solidFill>
                <a:schemeClr val="accent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2" name="Google Shape;192;p7"/>
          <p:cNvSpPr txBox="1"/>
          <p:nvPr/>
        </p:nvSpPr>
        <p:spPr>
          <a:xfrm>
            <a:off x="8612975" y="5977151"/>
            <a:ext cx="22440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775" tIns="65000" rIns="113775" bIns="6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600" b="1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rPr>
              <a:t>Current Secretary</a:t>
            </a:r>
            <a:endParaRPr sz="1600" b="1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600" b="1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rPr>
              <a:t>Casey Fisher</a:t>
            </a:r>
            <a:endParaRPr sz="1600" b="1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93" name="Google Shape;19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219" y="816763"/>
            <a:ext cx="2400300" cy="16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"/>
          <p:cNvSpPr txBox="1"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4000"/>
              <a:buFont typeface="Georgia"/>
              <a:buNone/>
            </a:pPr>
            <a:r>
              <a:rPr lang="en-US" sz="4000"/>
              <a:t>WE RUN ON VOLUNTEERS AND WE NEED YOUR HELP!</a:t>
            </a:r>
            <a:endParaRPr sz="4000"/>
          </a:p>
        </p:txBody>
      </p:sp>
      <p:sp>
        <p:nvSpPr>
          <p:cNvPr id="199" name="Google Shape;199;p9"/>
          <p:cNvSpPr txBox="1">
            <a:spLocks noGrp="1"/>
          </p:cNvSpPr>
          <p:nvPr>
            <p:ph type="sldNum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200" name="Google Shape;200;p9"/>
          <p:cNvSpPr txBox="1">
            <a:spLocks noGrp="1"/>
          </p:cNvSpPr>
          <p:nvPr>
            <p:ph type="dt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9"/>
          <p:cNvSpPr txBox="1">
            <a:spLocks noGrp="1"/>
          </p:cNvSpPr>
          <p:nvPr>
            <p:ph type="ft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9"/>
          <p:cNvSpPr txBox="1"/>
          <p:nvPr/>
        </p:nvSpPr>
        <p:spPr>
          <a:xfrm>
            <a:off x="1410000" y="1629025"/>
            <a:ext cx="9372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eorgia"/>
              <a:buNone/>
            </a:pPr>
            <a:r>
              <a:rPr lang="en-US" sz="34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Non-Elected/Volunteer </a:t>
            </a:r>
            <a:endParaRPr sz="34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eorgia"/>
              <a:buNone/>
            </a:pPr>
            <a:r>
              <a:rPr lang="en-US" sz="34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Positions &amp; Committees</a:t>
            </a:r>
            <a:endParaRPr sz="34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3" name="Google Shape;203;p9"/>
          <p:cNvSpPr/>
          <p:nvPr/>
        </p:nvSpPr>
        <p:spPr>
          <a:xfrm>
            <a:off x="2198300" y="2843051"/>
            <a:ext cx="1963200" cy="432000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9"/>
          <p:cNvSpPr txBox="1"/>
          <p:nvPr/>
        </p:nvSpPr>
        <p:spPr>
          <a:xfrm>
            <a:off x="2198300" y="2843051"/>
            <a:ext cx="1963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75" tIns="60950" rIns="106675" bIns="60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Georgia"/>
              <a:buNone/>
            </a:pPr>
            <a:r>
              <a:rPr lang="en-US" sz="15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Fundraising</a:t>
            </a:r>
            <a:endParaRPr/>
          </a:p>
        </p:txBody>
      </p:sp>
      <p:sp>
        <p:nvSpPr>
          <p:cNvPr id="205" name="Google Shape;205;p9"/>
          <p:cNvSpPr/>
          <p:nvPr/>
        </p:nvSpPr>
        <p:spPr>
          <a:xfrm>
            <a:off x="2198300" y="3275051"/>
            <a:ext cx="1963200" cy="2681700"/>
          </a:xfrm>
          <a:prstGeom prst="rect">
            <a:avLst/>
          </a:prstGeom>
          <a:solidFill>
            <a:srgbClr val="D6D0CC">
              <a:alpha val="89800"/>
            </a:srgbClr>
          </a:solidFill>
          <a:ln w="12700" cap="flat" cmpd="sng">
            <a:solidFill>
              <a:srgbClr val="D6D0CC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9"/>
          <p:cNvSpPr txBox="1"/>
          <p:nvPr/>
        </p:nvSpPr>
        <p:spPr>
          <a:xfrm>
            <a:off x="2198300" y="3275051"/>
            <a:ext cx="1963200" cy="26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00" tIns="80000" rIns="106675" bIns="120000" anchor="t" anchorCtr="0">
            <a:noAutofit/>
          </a:bodyPr>
          <a:lstStyle/>
          <a:p>
            <a:pPr marL="114300" marR="0" lvl="1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Facilitates monthly fundraisers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Publicizes fundraisers (flyers, forms, etc.)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Coordinates pickup/distribution of items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Reports profits to student accounts</a:t>
            </a:r>
            <a:endParaRPr/>
          </a:p>
        </p:txBody>
      </p:sp>
      <p:sp>
        <p:nvSpPr>
          <p:cNvPr id="207" name="Google Shape;207;p9"/>
          <p:cNvSpPr/>
          <p:nvPr/>
        </p:nvSpPr>
        <p:spPr>
          <a:xfrm>
            <a:off x="4167368" y="2843051"/>
            <a:ext cx="1963200" cy="432000"/>
          </a:xfrm>
          <a:prstGeom prst="rect">
            <a:avLst/>
          </a:prstGeom>
          <a:solidFill>
            <a:srgbClr val="D18313"/>
          </a:solidFill>
          <a:ln w="12700" cap="flat" cmpd="sng">
            <a:solidFill>
              <a:srgbClr val="D183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9"/>
          <p:cNvSpPr txBox="1"/>
          <p:nvPr/>
        </p:nvSpPr>
        <p:spPr>
          <a:xfrm>
            <a:off x="4167368" y="2843051"/>
            <a:ext cx="1963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75" tIns="60950" rIns="106675" bIns="60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Georgia"/>
              <a:buNone/>
            </a:pPr>
            <a:r>
              <a:rPr lang="en-US" sz="15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Sponsorships</a:t>
            </a:r>
            <a:endParaRPr/>
          </a:p>
        </p:txBody>
      </p:sp>
      <p:sp>
        <p:nvSpPr>
          <p:cNvPr id="209" name="Google Shape;209;p9"/>
          <p:cNvSpPr/>
          <p:nvPr/>
        </p:nvSpPr>
        <p:spPr>
          <a:xfrm>
            <a:off x="4167368" y="3275051"/>
            <a:ext cx="1963200" cy="2681700"/>
          </a:xfrm>
          <a:prstGeom prst="rect">
            <a:avLst/>
          </a:prstGeom>
          <a:solidFill>
            <a:srgbClr val="EBD8CA">
              <a:alpha val="89800"/>
            </a:srgbClr>
          </a:solidFill>
          <a:ln w="12700" cap="flat" cmpd="sng">
            <a:solidFill>
              <a:srgbClr val="EBD8CA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9"/>
          <p:cNvSpPr txBox="1"/>
          <p:nvPr/>
        </p:nvSpPr>
        <p:spPr>
          <a:xfrm>
            <a:off x="4167368" y="3275051"/>
            <a:ext cx="1963200" cy="26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00" tIns="80000" rIns="106675" bIns="120000" anchor="t" anchorCtr="0">
            <a:noAutofit/>
          </a:bodyPr>
          <a:lstStyle/>
          <a:p>
            <a:pPr marL="114300" marR="0" lvl="1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Provides sponsorship docs and forms each year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Orders and hangs signage &amp; coordinates website advertising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Communicates with sponsors and families</a:t>
            </a:r>
            <a:endParaRPr/>
          </a:p>
          <a:p>
            <a:pPr marL="114300" marR="0" lvl="1" indent="-1905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rbel"/>
              <a:buNone/>
            </a:pPr>
            <a:endParaRPr sz="15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1" name="Google Shape;211;p9"/>
          <p:cNvSpPr/>
          <p:nvPr/>
        </p:nvSpPr>
        <p:spPr>
          <a:xfrm>
            <a:off x="6126468" y="2843051"/>
            <a:ext cx="1963200" cy="432000"/>
          </a:xfrm>
          <a:prstGeom prst="rect">
            <a:avLst/>
          </a:prstGeom>
          <a:solidFill>
            <a:srgbClr val="77B3EF"/>
          </a:solidFill>
          <a:ln w="12700" cap="flat" cmpd="sng">
            <a:solidFill>
              <a:srgbClr val="77B3E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9"/>
          <p:cNvSpPr txBox="1"/>
          <p:nvPr/>
        </p:nvSpPr>
        <p:spPr>
          <a:xfrm>
            <a:off x="6126468" y="2843051"/>
            <a:ext cx="1963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75" tIns="60950" rIns="106675" bIns="60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Georgia"/>
              <a:buNone/>
            </a:pPr>
            <a:r>
              <a:rPr lang="en-US" sz="15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FSU Volunteering</a:t>
            </a:r>
            <a:endParaRPr/>
          </a:p>
        </p:txBody>
      </p:sp>
      <p:sp>
        <p:nvSpPr>
          <p:cNvPr id="213" name="Google Shape;213;p9"/>
          <p:cNvSpPr/>
          <p:nvPr/>
        </p:nvSpPr>
        <p:spPr>
          <a:xfrm>
            <a:off x="6126468" y="3275051"/>
            <a:ext cx="1963200" cy="2681700"/>
          </a:xfrm>
          <a:prstGeom prst="rect">
            <a:avLst/>
          </a:prstGeom>
          <a:solidFill>
            <a:srgbClr val="D5E5F9">
              <a:alpha val="89800"/>
            </a:srgbClr>
          </a:solidFill>
          <a:ln w="12700" cap="flat" cmpd="sng">
            <a:solidFill>
              <a:srgbClr val="D5E5F9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9"/>
          <p:cNvSpPr txBox="1"/>
          <p:nvPr/>
        </p:nvSpPr>
        <p:spPr>
          <a:xfrm>
            <a:off x="6126468" y="3275051"/>
            <a:ext cx="1963200" cy="26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00" tIns="80000" rIns="106675" bIns="120000" anchor="t" anchorCtr="0">
            <a:noAutofit/>
          </a:bodyPr>
          <a:lstStyle/>
          <a:p>
            <a:pPr marL="114300" marR="0" lvl="1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Coordinates all aspects of volunteering for FSU games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Communicates with Volunteers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Tracks and reports volunteer hours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Liaise with FSU Sports Shop</a:t>
            </a:r>
            <a:endParaRPr/>
          </a:p>
        </p:txBody>
      </p:sp>
      <p:sp>
        <p:nvSpPr>
          <p:cNvPr id="215" name="Google Shape;215;p9"/>
          <p:cNvSpPr/>
          <p:nvPr/>
        </p:nvSpPr>
        <p:spPr>
          <a:xfrm>
            <a:off x="8095536" y="2843051"/>
            <a:ext cx="1963200" cy="432000"/>
          </a:xfrm>
          <a:prstGeom prst="rect">
            <a:avLst/>
          </a:prstGeom>
          <a:solidFill>
            <a:srgbClr val="CDC70C"/>
          </a:solidFill>
          <a:ln w="12700" cap="flat" cmpd="sng">
            <a:solidFill>
              <a:srgbClr val="CDC7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9"/>
          <p:cNvSpPr txBox="1"/>
          <p:nvPr/>
        </p:nvSpPr>
        <p:spPr>
          <a:xfrm>
            <a:off x="8095536" y="2843051"/>
            <a:ext cx="1963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75" tIns="60950" rIns="106675" bIns="60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Georgia"/>
              <a:buNone/>
            </a:pPr>
            <a:r>
              <a:rPr lang="en-US" sz="15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Color Guard Reps</a:t>
            </a:r>
            <a:endParaRPr/>
          </a:p>
        </p:txBody>
      </p:sp>
      <p:sp>
        <p:nvSpPr>
          <p:cNvPr id="217" name="Google Shape;217;p9"/>
          <p:cNvSpPr/>
          <p:nvPr/>
        </p:nvSpPr>
        <p:spPr>
          <a:xfrm>
            <a:off x="8095536" y="3275051"/>
            <a:ext cx="1963200" cy="2681700"/>
          </a:xfrm>
          <a:prstGeom prst="rect">
            <a:avLst/>
          </a:prstGeom>
          <a:solidFill>
            <a:srgbClr val="EBE9CA">
              <a:alpha val="89800"/>
            </a:srgbClr>
          </a:solidFill>
          <a:ln w="12700" cap="flat" cmpd="sng">
            <a:solidFill>
              <a:srgbClr val="EBE9CA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9"/>
          <p:cNvSpPr txBox="1"/>
          <p:nvPr/>
        </p:nvSpPr>
        <p:spPr>
          <a:xfrm>
            <a:off x="8095536" y="3275051"/>
            <a:ext cx="1963200" cy="26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00" tIns="80000" rIns="106675" bIns="120000" anchor="t" anchorCtr="0">
            <a:noAutofit/>
          </a:bodyPr>
          <a:lstStyle/>
          <a:p>
            <a:pPr marL="114300" marR="0" lvl="1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Works with director to plan events, trips, etc.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Secures hotels, vans, etc.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Works with treasurer for reimbursements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Assists guard instructors as needed</a:t>
            </a:r>
            <a:endParaRPr/>
          </a:p>
        </p:txBody>
      </p:sp>
      <p:sp>
        <p:nvSpPr>
          <p:cNvPr id="219" name="Google Shape;219;p9"/>
          <p:cNvSpPr/>
          <p:nvPr/>
        </p:nvSpPr>
        <p:spPr>
          <a:xfrm>
            <a:off x="229232" y="2843051"/>
            <a:ext cx="1963200" cy="432000"/>
          </a:xfrm>
          <a:prstGeom prst="rect">
            <a:avLst/>
          </a:prstGeom>
          <a:solidFill>
            <a:srgbClr val="276CB2"/>
          </a:solidFill>
          <a:ln w="12700" cap="flat" cmpd="sng">
            <a:solidFill>
              <a:srgbClr val="276CB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9"/>
          <p:cNvSpPr/>
          <p:nvPr/>
        </p:nvSpPr>
        <p:spPr>
          <a:xfrm>
            <a:off x="229232" y="3275051"/>
            <a:ext cx="1963200" cy="2681700"/>
          </a:xfrm>
          <a:prstGeom prst="rect">
            <a:avLst/>
          </a:prstGeom>
          <a:solidFill>
            <a:srgbClr val="CBD3E2">
              <a:alpha val="89800"/>
            </a:srgbClr>
          </a:solidFill>
          <a:ln w="12700" cap="flat" cmpd="sng">
            <a:solidFill>
              <a:srgbClr val="CBD3E2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 txBox="1"/>
          <p:nvPr/>
        </p:nvSpPr>
        <p:spPr>
          <a:xfrm>
            <a:off x="239232" y="2843051"/>
            <a:ext cx="1963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75" tIns="60950" rIns="106675" bIns="60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Georgia"/>
              <a:buNone/>
            </a:pPr>
            <a:r>
              <a:rPr lang="en-US" sz="15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Outreach</a:t>
            </a:r>
            <a:endParaRPr/>
          </a:p>
        </p:txBody>
      </p:sp>
      <p:sp>
        <p:nvSpPr>
          <p:cNvPr id="222" name="Google Shape;222;p9"/>
          <p:cNvSpPr txBox="1"/>
          <p:nvPr/>
        </p:nvSpPr>
        <p:spPr>
          <a:xfrm>
            <a:off x="229232" y="3275051"/>
            <a:ext cx="1963200" cy="26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00" tIns="80000" rIns="106675" bIns="120000" anchor="t" anchorCtr="0">
            <a:noAutofit/>
          </a:bodyPr>
          <a:lstStyle/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Regularly posts on Facebook and Instagram</a:t>
            </a:r>
            <a:endParaRPr sz="1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Maintains band calendar</a:t>
            </a:r>
            <a:endParaRPr sz="1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Maintains band website</a:t>
            </a:r>
            <a:endParaRPr sz="1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3" name="Google Shape;223;p9"/>
          <p:cNvSpPr/>
          <p:nvPr/>
        </p:nvSpPr>
        <p:spPr>
          <a:xfrm>
            <a:off x="10054650" y="2843051"/>
            <a:ext cx="1963200" cy="432000"/>
          </a:xfrm>
          <a:prstGeom prst="rect">
            <a:avLst/>
          </a:prstGeom>
          <a:solidFill>
            <a:srgbClr val="687F00"/>
          </a:solidFill>
          <a:ln w="12700" cap="flat" cmpd="sng">
            <a:solidFill>
              <a:srgbClr val="687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9"/>
          <p:cNvSpPr txBox="1"/>
          <p:nvPr/>
        </p:nvSpPr>
        <p:spPr>
          <a:xfrm>
            <a:off x="10064575" y="2843039"/>
            <a:ext cx="1963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75" tIns="60950" rIns="106675" bIns="60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Georgia"/>
              <a:buNone/>
            </a:pPr>
            <a:r>
              <a:rPr lang="en-US" sz="15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Volunteer Coord.</a:t>
            </a:r>
            <a:endParaRPr/>
          </a:p>
        </p:txBody>
      </p:sp>
      <p:sp>
        <p:nvSpPr>
          <p:cNvPr id="225" name="Google Shape;225;p9"/>
          <p:cNvSpPr/>
          <p:nvPr/>
        </p:nvSpPr>
        <p:spPr>
          <a:xfrm>
            <a:off x="10054650" y="3275051"/>
            <a:ext cx="1963200" cy="2681700"/>
          </a:xfrm>
          <a:prstGeom prst="rect">
            <a:avLst/>
          </a:prstGeom>
          <a:solidFill>
            <a:srgbClr val="CED8B9"/>
          </a:solidFill>
          <a:ln w="12700" cap="flat" cmpd="sng">
            <a:solidFill>
              <a:srgbClr val="EBE9CA">
                <a:alpha val="8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9"/>
          <p:cNvSpPr txBox="1"/>
          <p:nvPr/>
        </p:nvSpPr>
        <p:spPr>
          <a:xfrm>
            <a:off x="10054650" y="3275051"/>
            <a:ext cx="1963200" cy="26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00" tIns="80000" rIns="106675" bIns="120000" anchor="t" anchorCtr="0">
            <a:noAutofit/>
          </a:bodyPr>
          <a:lstStyle/>
          <a:p>
            <a:pPr marL="114300" marR="0" lvl="1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Creates volunteer signups &amp; ensures we have enough coverage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Reports volunteer hours to LHS </a:t>
            </a:r>
            <a:endParaRPr/>
          </a:p>
          <a:p>
            <a:pPr marL="114300" marR="0" lvl="1" indent="-114300" algn="l" rtl="0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Georgia"/>
              <a:buChar char="•"/>
            </a:pPr>
            <a:r>
              <a:rPr lang="en-US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Ensures volunteers &amp; chaperones are approved by the district</a:t>
            </a:r>
            <a:endParaRPr/>
          </a:p>
        </p:txBody>
      </p:sp>
      <p:sp>
        <p:nvSpPr>
          <p:cNvPr id="227" name="Google Shape;227;p9"/>
          <p:cNvSpPr txBox="1"/>
          <p:nvPr/>
        </p:nvSpPr>
        <p:spPr>
          <a:xfrm>
            <a:off x="239224" y="5956750"/>
            <a:ext cx="19632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775" tIns="65000" rIns="113775" bIns="6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300" b="1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rPr>
              <a:t>Current Coord:</a:t>
            </a:r>
            <a:endParaRPr sz="1300" b="1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300" b="1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rPr>
              <a:t>Danielle Morales</a:t>
            </a:r>
            <a:endParaRPr sz="1300" b="1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8" name="Google Shape;228;p9"/>
          <p:cNvSpPr txBox="1"/>
          <p:nvPr/>
        </p:nvSpPr>
        <p:spPr>
          <a:xfrm>
            <a:off x="2204174" y="5956750"/>
            <a:ext cx="19632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775" tIns="65000" rIns="113775" bIns="6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300" b="1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rPr>
              <a:t>Current Coord:</a:t>
            </a:r>
            <a:endParaRPr sz="1300" b="1">
              <a:solidFill>
                <a:schemeClr val="accent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300" b="1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rPr>
              <a:t>Teena B &amp; Lisa R</a:t>
            </a:r>
            <a:endParaRPr sz="1300" b="1">
              <a:solidFill>
                <a:schemeClr val="accent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9" name="Google Shape;229;p9"/>
          <p:cNvSpPr txBox="1"/>
          <p:nvPr/>
        </p:nvSpPr>
        <p:spPr>
          <a:xfrm>
            <a:off x="4167374" y="5956750"/>
            <a:ext cx="19632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775" tIns="65000" rIns="113775" bIns="6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300" b="1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Current Coord:</a:t>
            </a:r>
            <a:endParaRPr sz="1300" b="1">
              <a:solidFill>
                <a:schemeClr val="accent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300" b="1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Carrie Fraser</a:t>
            </a:r>
            <a:endParaRPr sz="1300" b="1">
              <a:solidFill>
                <a:schemeClr val="accent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0" name="Google Shape;230;p9"/>
          <p:cNvSpPr txBox="1"/>
          <p:nvPr/>
        </p:nvSpPr>
        <p:spPr>
          <a:xfrm>
            <a:off x="6129411" y="5956750"/>
            <a:ext cx="19632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775" tIns="65000" rIns="113775" bIns="6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300" b="1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rPr>
              <a:t>Current Coord:</a:t>
            </a:r>
            <a:endParaRPr sz="1300" b="1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300" b="1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rPr>
              <a:t>Stacy Ball</a:t>
            </a:r>
            <a:endParaRPr sz="1300" b="1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1" name="Google Shape;231;p9"/>
          <p:cNvSpPr txBox="1"/>
          <p:nvPr/>
        </p:nvSpPr>
        <p:spPr>
          <a:xfrm>
            <a:off x="8095524" y="5956750"/>
            <a:ext cx="19632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775" tIns="65000" rIns="113775" bIns="6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300" b="1">
                <a:solidFill>
                  <a:srgbClr val="BF9000"/>
                </a:solidFill>
                <a:latin typeface="Georgia"/>
                <a:ea typeface="Georgia"/>
                <a:cs typeface="Georgia"/>
                <a:sym typeface="Georgia"/>
              </a:rPr>
              <a:t>Current Coord:</a:t>
            </a:r>
            <a:endParaRPr sz="1300" b="1">
              <a:solidFill>
                <a:srgbClr val="BF9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eorgia"/>
              <a:buNone/>
            </a:pPr>
            <a:r>
              <a:rPr lang="en-US" sz="1300" b="1">
                <a:solidFill>
                  <a:srgbClr val="BF9000"/>
                </a:solidFill>
                <a:latin typeface="Georgia"/>
                <a:ea typeface="Georgia"/>
                <a:cs typeface="Georgia"/>
                <a:sym typeface="Georgia"/>
              </a:rPr>
              <a:t>Tia W &amp; Andrea G</a:t>
            </a:r>
            <a:endParaRPr sz="1300" b="1">
              <a:solidFill>
                <a:srgbClr val="BF9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32" name="Google Shape;23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225" y="935513"/>
            <a:ext cx="2400300" cy="16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rgbClr val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rgbClr val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3859</Words>
  <Application>Microsoft Office PowerPoint</Application>
  <PresentationFormat>Widescreen</PresentationFormat>
  <Paragraphs>584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Corbel</vt:lpstr>
      <vt:lpstr>Noto Sans Symbols</vt:lpstr>
      <vt:lpstr>Arial</vt:lpstr>
      <vt:lpstr>Georgia</vt:lpstr>
      <vt:lpstr>Aptos</vt:lpstr>
      <vt:lpstr>Ecology 16x9</vt:lpstr>
      <vt:lpstr>LINCOLN TROJAN BAND FAMILY GUIDE</vt:lpstr>
      <vt:lpstr>WELCOME!</vt:lpstr>
      <vt:lpstr>INTRODUCTIONS</vt:lpstr>
      <vt:lpstr>THE LINCOLN TROJAN BAND</vt:lpstr>
      <vt:lpstr>TROJAN BAND STAFF</vt:lpstr>
      <vt:lpstr>Lincoln Trojan Band Boosters</vt:lpstr>
      <vt:lpstr>OVERVIEW</vt:lpstr>
      <vt:lpstr>TROJAN BAND BOOSTER EXECUTIVE BOARD</vt:lpstr>
      <vt:lpstr>WE RUN ON VOLUNTEERS AND WE NEED YOUR HELP!</vt:lpstr>
      <vt:lpstr>26-27 BOOSTER BOARD</vt:lpstr>
      <vt:lpstr>26-27 COORDINATORS</vt:lpstr>
      <vt:lpstr>VOLUNTEER OPPORTUNITIES</vt:lpstr>
      <vt:lpstr>VOLUNTEERS AND CHAPERONES</vt:lpstr>
      <vt:lpstr>CUTTIME</vt:lpstr>
      <vt:lpstr>CUT TIME</vt:lpstr>
      <vt:lpstr>NEW / IMPROVEMENTS WE WILL SEE WITH THE MOVE TO CUTTIME</vt:lpstr>
      <vt:lpstr>IMPORTANT NOTE FOR RETURNING STUDENTS</vt:lpstr>
      <vt:lpstr>CUT TIME TIMING</vt:lpstr>
      <vt:lpstr>COMMUNICATION</vt:lpstr>
      <vt:lpstr>YOU WILL GET A LOT OF INFORMATION</vt:lpstr>
      <vt:lpstr>Who Should I Ask?</vt:lpstr>
      <vt:lpstr>What’s a Shako?</vt:lpstr>
      <vt:lpstr>VOCAB FOR BAND FAMILIES</vt:lpstr>
      <vt:lpstr>VOCAB FOR BAND FAMILIES</vt:lpstr>
      <vt:lpstr>VOCAB FOR BAND FAMILIES</vt:lpstr>
      <vt:lpstr>Uniforms and Required Items</vt:lpstr>
      <vt:lpstr>Required Items for Marching Season – WINDS &amp; PERCUSSION</vt:lpstr>
      <vt:lpstr>Required Items for Marching Season – COLOR GUARD</vt:lpstr>
      <vt:lpstr>Required Items for Concert Season</vt:lpstr>
      <vt:lpstr>Required Items for Winter Guard</vt:lpstr>
      <vt:lpstr>Where to Order WINDS &amp; PERCUSSION</vt:lpstr>
      <vt:lpstr>Where to Order COLOR GUARD</vt:lpstr>
      <vt:lpstr>Uniform Fittings &amp; Item Distribution for WINDS &amp; PERCUSSION (not req. for guard)  Saturday, July 25th 10am – 2pm</vt:lpstr>
      <vt:lpstr>Let’s Talk Money</vt:lpstr>
      <vt:lpstr>Band Fee – What’s included?</vt:lpstr>
      <vt:lpstr>Percussion &amp; Color Guard Fees</vt:lpstr>
      <vt:lpstr>Additional Costs  Not Included in Fees</vt:lpstr>
      <vt:lpstr>How Do I pay? Who do I pay?</vt:lpstr>
      <vt:lpstr>Fundraising</vt:lpstr>
      <vt:lpstr>We will have lots of opportunities to fundraise to cover fees.</vt:lpstr>
      <vt:lpstr>FUNDRAISING – How to do it!</vt:lpstr>
      <vt:lpstr>New Sponsorship Incentive this year</vt:lpstr>
      <vt:lpstr>This is a lot of info – what do I need to do RIGHT NOW?</vt:lpstr>
      <vt:lpstr>BAND CHECKLIST</vt:lpstr>
      <vt:lpstr>STUDENTS We’ll see you at band camp!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Atchley, Patricia</dc:creator>
  <cp:lastModifiedBy>Atchley, Patricia</cp:lastModifiedBy>
  <cp:revision>2</cp:revision>
  <dcterms:created xsi:type="dcterms:W3CDTF">2025-09-23T18:57:22Z</dcterms:created>
  <dcterms:modified xsi:type="dcterms:W3CDTF">2026-04-17T16:48:10Z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